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8" r:id="rId3"/>
    <p:sldId id="257" r:id="rId4"/>
    <p:sldId id="259" r:id="rId5"/>
    <p:sldId id="260" r:id="rId6"/>
    <p:sldId id="262" r:id="rId7"/>
    <p:sldId id="261" r:id="rId8"/>
    <p:sldId id="266" r:id="rId9"/>
    <p:sldId id="267" r:id="rId10"/>
    <p:sldId id="268" r:id="rId11"/>
    <p:sldId id="263" r:id="rId12"/>
    <p:sldId id="264" r:id="rId13"/>
    <p:sldId id="269" r:id="rId14"/>
    <p:sldId id="265" r:id="rId15"/>
    <p:sldId id="270" r:id="rId1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9"/>
  </p:normalViewPr>
  <p:slideViewPr>
    <p:cSldViewPr snapToGrid="0" snapToObjects="1">
      <p:cViewPr varScale="1">
        <p:scale>
          <a:sx n="108" d="100"/>
          <a:sy n="108" d="100"/>
        </p:scale>
        <p:origin x="7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91FE6E-ECFB-D74A-BA35-D0BF880650E2}" type="datetimeFigureOut">
              <a:rPr lang="fr-FR" smtClean="0"/>
              <a:t>11/09/2018</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450D2A-4D3A-D64B-9D38-153A68AF5DC0}" type="slidenum">
              <a:rPr lang="fr-FR" smtClean="0"/>
              <a:t>‹N°›</a:t>
            </a:fld>
            <a:endParaRPr lang="fr-FR"/>
          </a:p>
        </p:txBody>
      </p:sp>
    </p:spTree>
    <p:extLst>
      <p:ext uri="{BB962C8B-B14F-4D97-AF65-F5344CB8AC3E}">
        <p14:creationId xmlns:p14="http://schemas.microsoft.com/office/powerpoint/2010/main" val="399825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3A9F39-24AA-D540-B19A-7C95FF84783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682EC06-CA4F-1548-A271-A99CAEE79F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Cliquez pour modifier le style des sous-titres du masque</a:t>
            </a:r>
          </a:p>
        </p:txBody>
      </p:sp>
      <p:sp>
        <p:nvSpPr>
          <p:cNvPr id="4" name="Espace réservé de la date 3">
            <a:extLst>
              <a:ext uri="{FF2B5EF4-FFF2-40B4-BE49-F238E27FC236}">
                <a16:creationId xmlns:a16="http://schemas.microsoft.com/office/drawing/2014/main" id="{7B2753F6-B71C-BF4C-A207-4BF137B2C91D}"/>
              </a:ext>
            </a:extLst>
          </p:cNvPr>
          <p:cNvSpPr>
            <a:spLocks noGrp="1"/>
          </p:cNvSpPr>
          <p:nvPr>
            <p:ph type="dt" sz="half" idx="10"/>
          </p:nvPr>
        </p:nvSpPr>
        <p:spPr/>
        <p:txBody>
          <a:bodyPr/>
          <a:lstStyle/>
          <a:p>
            <a:fld id="{B7C85519-A99A-CB46-B9C3-2A6A65A3905B}" type="datetime1">
              <a:rPr lang="fr-FR" smtClean="0"/>
              <a:t>11/09/2018</a:t>
            </a:fld>
            <a:endParaRPr lang="fr-FR"/>
          </a:p>
        </p:txBody>
      </p:sp>
      <p:sp>
        <p:nvSpPr>
          <p:cNvPr id="5" name="Espace réservé du pied de page 4">
            <a:extLst>
              <a:ext uri="{FF2B5EF4-FFF2-40B4-BE49-F238E27FC236}">
                <a16:creationId xmlns:a16="http://schemas.microsoft.com/office/drawing/2014/main" id="{0190DDEC-729F-3947-8042-43581669CA2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CF3038-490D-4042-AFC5-3FA945877D99}"/>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2854117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75AF66-BAC2-3740-9761-F0347445367A}"/>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39D7DF21-66FF-BC4E-B81E-4B3283F63C94}"/>
              </a:ext>
            </a:extLst>
          </p:cNvPr>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C52B697-3ED9-2E4B-94A8-10C21B03C88F}"/>
              </a:ext>
            </a:extLst>
          </p:cNvPr>
          <p:cNvSpPr>
            <a:spLocks noGrp="1"/>
          </p:cNvSpPr>
          <p:nvPr>
            <p:ph type="dt" sz="half" idx="10"/>
          </p:nvPr>
        </p:nvSpPr>
        <p:spPr/>
        <p:txBody>
          <a:bodyPr/>
          <a:lstStyle/>
          <a:p>
            <a:fld id="{9459C09F-B06C-0147-AA00-373BECAEA1F4}" type="datetime1">
              <a:rPr lang="fr-FR" smtClean="0"/>
              <a:t>11/09/2018</a:t>
            </a:fld>
            <a:endParaRPr lang="fr-FR"/>
          </a:p>
        </p:txBody>
      </p:sp>
      <p:sp>
        <p:nvSpPr>
          <p:cNvPr id="5" name="Espace réservé du pied de page 4">
            <a:extLst>
              <a:ext uri="{FF2B5EF4-FFF2-40B4-BE49-F238E27FC236}">
                <a16:creationId xmlns:a16="http://schemas.microsoft.com/office/drawing/2014/main" id="{534DFDA4-7592-3441-8CE8-14AFB6BF9CC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8CAEE0-ED5D-4F44-94FE-C9712D0C4EBB}"/>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3638667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AA78DDB-C5E9-C54B-ABED-E2DAB36E24F9}"/>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8598CCB-598C-2445-B53E-CE0742E5CE3F}"/>
              </a:ext>
            </a:extLst>
          </p:cNvPr>
          <p:cNvSpPr>
            <a:spLocks noGrp="1"/>
          </p:cNvSpPr>
          <p:nvPr>
            <p:ph type="body" orient="vert" idx="1"/>
          </p:nvPr>
        </p:nvSpPr>
        <p:spPr>
          <a:xfrm>
            <a:off x="838200" y="365125"/>
            <a:ext cx="7734300" cy="5811838"/>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358C65F-55C7-924C-B3C5-8F857DE29606}"/>
              </a:ext>
            </a:extLst>
          </p:cNvPr>
          <p:cNvSpPr>
            <a:spLocks noGrp="1"/>
          </p:cNvSpPr>
          <p:nvPr>
            <p:ph type="dt" sz="half" idx="10"/>
          </p:nvPr>
        </p:nvSpPr>
        <p:spPr/>
        <p:txBody>
          <a:bodyPr/>
          <a:lstStyle/>
          <a:p>
            <a:fld id="{B7C2F185-4F66-5D44-9FB7-5EF71D382F0F}" type="datetime1">
              <a:rPr lang="fr-FR" smtClean="0"/>
              <a:t>11/09/2018</a:t>
            </a:fld>
            <a:endParaRPr lang="fr-FR"/>
          </a:p>
        </p:txBody>
      </p:sp>
      <p:sp>
        <p:nvSpPr>
          <p:cNvPr id="5" name="Espace réservé du pied de page 4">
            <a:extLst>
              <a:ext uri="{FF2B5EF4-FFF2-40B4-BE49-F238E27FC236}">
                <a16:creationId xmlns:a16="http://schemas.microsoft.com/office/drawing/2014/main" id="{60AEDE70-A986-E84F-BB35-2EAE56DB2E4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A4A9C89-C37A-274A-A5AC-B8B643289BF3}"/>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2957880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C0A527-C8D0-B34A-B753-DC0C2885E84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C5D6309-0AAB-4F44-87A4-E3333487EB50}"/>
              </a:ext>
            </a:extLst>
          </p:cNvPr>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B1953E2-78AF-BD4D-99A8-089553ECA16F}"/>
              </a:ext>
            </a:extLst>
          </p:cNvPr>
          <p:cNvSpPr>
            <a:spLocks noGrp="1"/>
          </p:cNvSpPr>
          <p:nvPr>
            <p:ph type="dt" sz="half" idx="10"/>
          </p:nvPr>
        </p:nvSpPr>
        <p:spPr/>
        <p:txBody>
          <a:bodyPr/>
          <a:lstStyle/>
          <a:p>
            <a:fld id="{B648A15C-36CA-4B45-9276-49FA2F65EA46}" type="datetime1">
              <a:rPr lang="fr-FR" smtClean="0"/>
              <a:t>11/09/2018</a:t>
            </a:fld>
            <a:endParaRPr lang="fr-FR"/>
          </a:p>
        </p:txBody>
      </p:sp>
      <p:sp>
        <p:nvSpPr>
          <p:cNvPr id="5" name="Espace réservé du pied de page 4">
            <a:extLst>
              <a:ext uri="{FF2B5EF4-FFF2-40B4-BE49-F238E27FC236}">
                <a16:creationId xmlns:a16="http://schemas.microsoft.com/office/drawing/2014/main" id="{3E632A04-F1A7-E841-A183-F1A48618120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7F6D31-31B3-4D45-A1F3-EBB2078653BC}"/>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2527378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3DB188-C3A6-8448-9BDB-CF8BA6063B5C}"/>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16C2479-AF40-4C45-99E8-31F98701A5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E9B6F10D-ED2F-834A-810B-5876822DA079}"/>
              </a:ext>
            </a:extLst>
          </p:cNvPr>
          <p:cNvSpPr>
            <a:spLocks noGrp="1"/>
          </p:cNvSpPr>
          <p:nvPr>
            <p:ph type="dt" sz="half" idx="10"/>
          </p:nvPr>
        </p:nvSpPr>
        <p:spPr/>
        <p:txBody>
          <a:bodyPr/>
          <a:lstStyle/>
          <a:p>
            <a:fld id="{A5276ECB-077A-354C-A488-0702399932CD}" type="datetime1">
              <a:rPr lang="fr-FR" smtClean="0"/>
              <a:t>11/09/2018</a:t>
            </a:fld>
            <a:endParaRPr lang="fr-FR"/>
          </a:p>
        </p:txBody>
      </p:sp>
      <p:sp>
        <p:nvSpPr>
          <p:cNvPr id="5" name="Espace réservé du pied de page 4">
            <a:extLst>
              <a:ext uri="{FF2B5EF4-FFF2-40B4-BE49-F238E27FC236}">
                <a16:creationId xmlns:a16="http://schemas.microsoft.com/office/drawing/2014/main" id="{49522DA7-93B9-E049-B0E4-257660B0BB0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DAE1167-6064-BD4A-9F9C-733C8AD60DE1}"/>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674624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9432EA-AD72-2D4A-8544-20FE0FEF2EDC}"/>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6D53ED1-1BF0-A845-9A07-2BE88429F1F6}"/>
              </a:ext>
            </a:extLst>
          </p:cNvPr>
          <p:cNvSpPr>
            <a:spLocks noGrp="1"/>
          </p:cNvSpPr>
          <p:nvPr>
            <p:ph sz="half" idx="1"/>
          </p:nvPr>
        </p:nvSpPr>
        <p:spPr>
          <a:xfrm>
            <a:off x="838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F6DC000E-73C6-9842-BC68-24B759AF01F5}"/>
              </a:ext>
            </a:extLst>
          </p:cNvPr>
          <p:cNvSpPr>
            <a:spLocks noGrp="1"/>
          </p:cNvSpPr>
          <p:nvPr>
            <p:ph sz="half" idx="2"/>
          </p:nvPr>
        </p:nvSpPr>
        <p:spPr>
          <a:xfrm>
            <a:off x="6172200" y="1825625"/>
            <a:ext cx="5181600" cy="435133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058AF4D6-0073-EA41-B653-48A60FF9D658}"/>
              </a:ext>
            </a:extLst>
          </p:cNvPr>
          <p:cNvSpPr>
            <a:spLocks noGrp="1"/>
          </p:cNvSpPr>
          <p:nvPr>
            <p:ph type="dt" sz="half" idx="10"/>
          </p:nvPr>
        </p:nvSpPr>
        <p:spPr/>
        <p:txBody>
          <a:bodyPr/>
          <a:lstStyle/>
          <a:p>
            <a:fld id="{A574543E-FE29-3541-B561-DA88BD0D8FE7}" type="datetime1">
              <a:rPr lang="fr-FR" smtClean="0"/>
              <a:t>11/09/2018</a:t>
            </a:fld>
            <a:endParaRPr lang="fr-FR"/>
          </a:p>
        </p:txBody>
      </p:sp>
      <p:sp>
        <p:nvSpPr>
          <p:cNvPr id="6" name="Espace réservé du pied de page 5">
            <a:extLst>
              <a:ext uri="{FF2B5EF4-FFF2-40B4-BE49-F238E27FC236}">
                <a16:creationId xmlns:a16="http://schemas.microsoft.com/office/drawing/2014/main" id="{A284F9FE-E485-2C4D-87D7-D665C7396D5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A346397-20B9-EC45-8911-4D530BD2B5AE}"/>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3601219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FA9661-E493-BF41-BD40-FEE574F6B2A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55541C4-1F22-F641-AEE1-7C3854BFD0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Espace réservé du contenu 3">
            <a:extLst>
              <a:ext uri="{FF2B5EF4-FFF2-40B4-BE49-F238E27FC236}">
                <a16:creationId xmlns:a16="http://schemas.microsoft.com/office/drawing/2014/main" id="{101C0078-17F6-6849-AA77-CB86C48B6AB6}"/>
              </a:ext>
            </a:extLst>
          </p:cNvPr>
          <p:cNvSpPr>
            <a:spLocks noGrp="1"/>
          </p:cNvSpPr>
          <p:nvPr>
            <p:ph sz="half" idx="2"/>
          </p:nvPr>
        </p:nvSpPr>
        <p:spPr>
          <a:xfrm>
            <a:off x="839788" y="2505075"/>
            <a:ext cx="5157787"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4C345943-6B94-EA44-AD35-D65F357311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Espace réservé du contenu 5">
            <a:extLst>
              <a:ext uri="{FF2B5EF4-FFF2-40B4-BE49-F238E27FC236}">
                <a16:creationId xmlns:a16="http://schemas.microsoft.com/office/drawing/2014/main" id="{8D19C587-936A-4E45-815C-AE8E44EFDC4E}"/>
              </a:ext>
            </a:extLst>
          </p:cNvPr>
          <p:cNvSpPr>
            <a:spLocks noGrp="1"/>
          </p:cNvSpPr>
          <p:nvPr>
            <p:ph sz="quarter" idx="4"/>
          </p:nvPr>
        </p:nvSpPr>
        <p:spPr>
          <a:xfrm>
            <a:off x="6172200" y="2505075"/>
            <a:ext cx="5183188" cy="3684588"/>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9ADDE2B9-4D21-704D-899F-8153E2B32012}"/>
              </a:ext>
            </a:extLst>
          </p:cNvPr>
          <p:cNvSpPr>
            <a:spLocks noGrp="1"/>
          </p:cNvSpPr>
          <p:nvPr>
            <p:ph type="dt" sz="half" idx="10"/>
          </p:nvPr>
        </p:nvSpPr>
        <p:spPr/>
        <p:txBody>
          <a:bodyPr/>
          <a:lstStyle/>
          <a:p>
            <a:fld id="{38EAD866-2765-7745-B1CC-5B34D0BBA50E}" type="datetime1">
              <a:rPr lang="fr-FR" smtClean="0"/>
              <a:t>11/09/2018</a:t>
            </a:fld>
            <a:endParaRPr lang="fr-FR"/>
          </a:p>
        </p:txBody>
      </p:sp>
      <p:sp>
        <p:nvSpPr>
          <p:cNvPr id="8" name="Espace réservé du pied de page 7">
            <a:extLst>
              <a:ext uri="{FF2B5EF4-FFF2-40B4-BE49-F238E27FC236}">
                <a16:creationId xmlns:a16="http://schemas.microsoft.com/office/drawing/2014/main" id="{E7D4BA2F-9C28-3347-9858-5B2EEF22C05F}"/>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E89DE5D-F0A7-874F-91FE-580721A56BA2}"/>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2142304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6900A3-6122-314E-BE3E-E30124D601F2}"/>
              </a:ext>
            </a:extLst>
          </p:cNvPr>
          <p:cNvSpPr>
            <a:spLocks noGrp="1"/>
          </p:cNvSpPr>
          <p:nvPr>
            <p:ph type="title"/>
          </p:nvPr>
        </p:nvSpPr>
        <p:spPr/>
        <p:txBody>
          <a:bodyPr/>
          <a:lstStyle/>
          <a:p>
            <a:r>
              <a:rPr lang="fr-FR" dirty="0"/>
              <a:t>Modifiez le style du titre</a:t>
            </a:r>
          </a:p>
        </p:txBody>
      </p:sp>
      <p:sp>
        <p:nvSpPr>
          <p:cNvPr id="3" name="Espace réservé de la date 2">
            <a:extLst>
              <a:ext uri="{FF2B5EF4-FFF2-40B4-BE49-F238E27FC236}">
                <a16:creationId xmlns:a16="http://schemas.microsoft.com/office/drawing/2014/main" id="{BD9A8362-6EDA-C24D-BAA5-2F5C0BD04179}"/>
              </a:ext>
            </a:extLst>
          </p:cNvPr>
          <p:cNvSpPr>
            <a:spLocks noGrp="1"/>
          </p:cNvSpPr>
          <p:nvPr>
            <p:ph type="dt" sz="half" idx="10"/>
          </p:nvPr>
        </p:nvSpPr>
        <p:spPr/>
        <p:txBody>
          <a:bodyPr/>
          <a:lstStyle/>
          <a:p>
            <a:fld id="{F65811FF-1B79-2E47-9207-C8A3316780D9}" type="datetime1">
              <a:rPr lang="fr-FR" smtClean="0"/>
              <a:t>11/09/2018</a:t>
            </a:fld>
            <a:endParaRPr lang="fr-FR"/>
          </a:p>
        </p:txBody>
      </p:sp>
      <p:sp>
        <p:nvSpPr>
          <p:cNvPr id="4" name="Espace réservé du pied de page 3">
            <a:extLst>
              <a:ext uri="{FF2B5EF4-FFF2-40B4-BE49-F238E27FC236}">
                <a16:creationId xmlns:a16="http://schemas.microsoft.com/office/drawing/2014/main" id="{FDA7C79A-8E29-6B4D-9916-60D27BDF804B}"/>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C4191D9-D9C0-5842-B2F7-BA6168D9BF8F}"/>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1569306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6EA81ED8-712A-924F-8EF5-44FEF10F7803}"/>
              </a:ext>
            </a:extLst>
          </p:cNvPr>
          <p:cNvSpPr>
            <a:spLocks noGrp="1"/>
          </p:cNvSpPr>
          <p:nvPr>
            <p:ph type="dt" sz="half" idx="10"/>
          </p:nvPr>
        </p:nvSpPr>
        <p:spPr/>
        <p:txBody>
          <a:bodyPr/>
          <a:lstStyle/>
          <a:p>
            <a:fld id="{0E066945-3DB0-3040-BCAE-E7B92D259C4F}" type="datetime1">
              <a:rPr lang="fr-FR" smtClean="0"/>
              <a:t>11/09/2018</a:t>
            </a:fld>
            <a:endParaRPr lang="fr-FR"/>
          </a:p>
        </p:txBody>
      </p:sp>
      <p:sp>
        <p:nvSpPr>
          <p:cNvPr id="3" name="Espace réservé du pied de page 2">
            <a:extLst>
              <a:ext uri="{FF2B5EF4-FFF2-40B4-BE49-F238E27FC236}">
                <a16:creationId xmlns:a16="http://schemas.microsoft.com/office/drawing/2014/main" id="{880183DC-C1D5-054D-B54D-7F22D470FCBA}"/>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5F7913F1-B866-B140-8348-09A18B50B8DF}"/>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510181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D411D8A-79D7-3448-BF4F-B91B766D7F0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201981E-6543-8A48-8FCB-A8E7111AE3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494534CD-C5A8-6C48-9A16-8B295F2933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D7D1C013-D117-8A4E-AD3F-384B69AEDFE9}"/>
              </a:ext>
            </a:extLst>
          </p:cNvPr>
          <p:cNvSpPr>
            <a:spLocks noGrp="1"/>
          </p:cNvSpPr>
          <p:nvPr>
            <p:ph type="dt" sz="half" idx="10"/>
          </p:nvPr>
        </p:nvSpPr>
        <p:spPr/>
        <p:txBody>
          <a:bodyPr/>
          <a:lstStyle/>
          <a:p>
            <a:fld id="{F7E4940D-CBDA-6B45-8658-0ED648C384AA}" type="datetime1">
              <a:rPr lang="fr-FR" smtClean="0"/>
              <a:t>11/09/2018</a:t>
            </a:fld>
            <a:endParaRPr lang="fr-FR"/>
          </a:p>
        </p:txBody>
      </p:sp>
      <p:sp>
        <p:nvSpPr>
          <p:cNvPr id="6" name="Espace réservé du pied de page 5">
            <a:extLst>
              <a:ext uri="{FF2B5EF4-FFF2-40B4-BE49-F238E27FC236}">
                <a16:creationId xmlns:a16="http://schemas.microsoft.com/office/drawing/2014/main" id="{253C3304-1774-1844-9C06-6E9E8A4FAB3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21927D5-F274-4B45-B071-1E028382282A}"/>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3718599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BF4E55-7316-6F47-9E96-19099226792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e l’image 2">
            <a:extLst>
              <a:ext uri="{FF2B5EF4-FFF2-40B4-BE49-F238E27FC236}">
                <a16:creationId xmlns:a16="http://schemas.microsoft.com/office/drawing/2014/main" id="{96C0C562-2AFF-5140-8A06-6A159E01F2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3936EAAE-8F1B-B14F-B8EE-6455E8E90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Espace réservé de la date 4">
            <a:extLst>
              <a:ext uri="{FF2B5EF4-FFF2-40B4-BE49-F238E27FC236}">
                <a16:creationId xmlns:a16="http://schemas.microsoft.com/office/drawing/2014/main" id="{93B7E4D5-FD89-5542-9C1F-B188A0E89CB3}"/>
              </a:ext>
            </a:extLst>
          </p:cNvPr>
          <p:cNvSpPr>
            <a:spLocks noGrp="1"/>
          </p:cNvSpPr>
          <p:nvPr>
            <p:ph type="dt" sz="half" idx="10"/>
          </p:nvPr>
        </p:nvSpPr>
        <p:spPr/>
        <p:txBody>
          <a:bodyPr/>
          <a:lstStyle/>
          <a:p>
            <a:fld id="{D3C7534F-C71C-3846-A758-AF7DFAB082A0}" type="datetime1">
              <a:rPr lang="fr-FR" smtClean="0"/>
              <a:t>11/09/2018</a:t>
            </a:fld>
            <a:endParaRPr lang="fr-FR"/>
          </a:p>
        </p:txBody>
      </p:sp>
      <p:sp>
        <p:nvSpPr>
          <p:cNvPr id="6" name="Espace réservé du pied de page 5">
            <a:extLst>
              <a:ext uri="{FF2B5EF4-FFF2-40B4-BE49-F238E27FC236}">
                <a16:creationId xmlns:a16="http://schemas.microsoft.com/office/drawing/2014/main" id="{418D02BF-7ED3-5F43-B7FA-A9233EA7FF9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137F1BA-C991-0040-B43C-888481A069E2}"/>
              </a:ext>
            </a:extLst>
          </p:cNvPr>
          <p:cNvSpPr>
            <a:spLocks noGrp="1"/>
          </p:cNvSpPr>
          <p:nvPr>
            <p:ph type="sldNum" sz="quarter" idx="12"/>
          </p:nvPr>
        </p:nvSpPr>
        <p:spPr/>
        <p:txBody>
          <a:bodyPr/>
          <a:lstStyle/>
          <a:p>
            <a:fld id="{FB92C138-C68C-0943-9DD7-B462CD8DC41A}" type="slidenum">
              <a:rPr lang="fr-FR" smtClean="0"/>
              <a:t>‹N°›</a:t>
            </a:fld>
            <a:endParaRPr lang="fr-FR"/>
          </a:p>
        </p:txBody>
      </p:sp>
    </p:spTree>
    <p:extLst>
      <p:ext uri="{BB962C8B-B14F-4D97-AF65-F5344CB8AC3E}">
        <p14:creationId xmlns:p14="http://schemas.microsoft.com/office/powerpoint/2010/main" val="422809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F893CC3A-39A2-4A41-8665-FE7F636F334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1E53500B-2381-4C4F-A03E-A3063EBEC27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8988BD4-D8F8-CA40-9359-E18748A5BE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3BA2C-7883-7442-9FD7-BA2953A31B55}" type="datetime1">
              <a:rPr lang="fr-FR" smtClean="0"/>
              <a:t>11/09/2018</a:t>
            </a:fld>
            <a:endParaRPr lang="fr-FR"/>
          </a:p>
        </p:txBody>
      </p:sp>
      <p:sp>
        <p:nvSpPr>
          <p:cNvPr id="5" name="Espace réservé du pied de page 4">
            <a:extLst>
              <a:ext uri="{FF2B5EF4-FFF2-40B4-BE49-F238E27FC236}">
                <a16:creationId xmlns:a16="http://schemas.microsoft.com/office/drawing/2014/main" id="{0D257083-7A4C-1C4D-900C-FACA65E4F6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EF573438-6DB4-BF41-9292-B2F76EDE56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92C138-C68C-0943-9DD7-B462CD8DC41A}" type="slidenum">
              <a:rPr lang="fr-FR" smtClean="0"/>
              <a:t>‹N°›</a:t>
            </a:fld>
            <a:endParaRPr lang="fr-FR"/>
          </a:p>
        </p:txBody>
      </p:sp>
    </p:spTree>
    <p:extLst>
      <p:ext uri="{BB962C8B-B14F-4D97-AF65-F5344CB8AC3E}">
        <p14:creationId xmlns:p14="http://schemas.microsoft.com/office/powerpoint/2010/main" val="2605651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3.tiff"/><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394E1317-45D7-5C49-A076-B9D6680ECF99}"/>
              </a:ext>
            </a:extLst>
          </p:cNvPr>
          <p:cNvSpPr txBox="1"/>
          <p:nvPr/>
        </p:nvSpPr>
        <p:spPr>
          <a:xfrm>
            <a:off x="4028302" y="660994"/>
            <a:ext cx="4055469" cy="369332"/>
          </a:xfrm>
          <a:prstGeom prst="rect">
            <a:avLst/>
          </a:prstGeom>
          <a:noFill/>
        </p:spPr>
        <p:txBody>
          <a:bodyPr wrap="none" rtlCol="0">
            <a:spAutoFit/>
          </a:bodyPr>
          <a:lstStyle/>
          <a:p>
            <a:r>
              <a:rPr lang="fr-FR" dirty="0"/>
              <a:t>HLSE302 techniques de communication 2</a:t>
            </a:r>
          </a:p>
        </p:txBody>
      </p:sp>
      <p:sp>
        <p:nvSpPr>
          <p:cNvPr id="5" name="ZoneTexte 4">
            <a:extLst>
              <a:ext uri="{FF2B5EF4-FFF2-40B4-BE49-F238E27FC236}">
                <a16:creationId xmlns:a16="http://schemas.microsoft.com/office/drawing/2014/main" id="{8D81BDFB-8D6B-DA4A-BC46-DB9C15DB5776}"/>
              </a:ext>
            </a:extLst>
          </p:cNvPr>
          <p:cNvSpPr txBox="1"/>
          <p:nvPr/>
        </p:nvSpPr>
        <p:spPr>
          <a:xfrm>
            <a:off x="734096" y="1197416"/>
            <a:ext cx="10955371" cy="1384995"/>
          </a:xfrm>
          <a:prstGeom prst="rect">
            <a:avLst/>
          </a:prstGeom>
          <a:noFill/>
        </p:spPr>
        <p:txBody>
          <a:bodyPr wrap="none" rtlCol="0">
            <a:spAutoFit/>
          </a:bodyPr>
          <a:lstStyle/>
          <a:p>
            <a:r>
              <a:rPr lang="fr-FR" sz="4400" dirty="0"/>
              <a:t>Comment écrire son premier rapport de stage?</a:t>
            </a:r>
          </a:p>
          <a:p>
            <a:pPr algn="ctr"/>
            <a:r>
              <a:rPr lang="fr-FR" sz="4000" dirty="0"/>
              <a:t>Stage Licence 1 et 2 CMI IEN</a:t>
            </a:r>
          </a:p>
        </p:txBody>
      </p:sp>
      <p:sp>
        <p:nvSpPr>
          <p:cNvPr id="6" name="ZoneTexte 5">
            <a:extLst>
              <a:ext uri="{FF2B5EF4-FFF2-40B4-BE49-F238E27FC236}">
                <a16:creationId xmlns:a16="http://schemas.microsoft.com/office/drawing/2014/main" id="{50F8B0F0-D863-F340-94D2-D8283DC9D40C}"/>
              </a:ext>
            </a:extLst>
          </p:cNvPr>
          <p:cNvSpPr txBox="1"/>
          <p:nvPr/>
        </p:nvSpPr>
        <p:spPr>
          <a:xfrm>
            <a:off x="3353661" y="2964690"/>
            <a:ext cx="5404749" cy="523220"/>
          </a:xfrm>
          <a:prstGeom prst="rect">
            <a:avLst/>
          </a:prstGeom>
          <a:noFill/>
        </p:spPr>
        <p:txBody>
          <a:bodyPr wrap="none" rtlCol="0">
            <a:spAutoFit/>
          </a:bodyPr>
          <a:lstStyle/>
          <a:p>
            <a:r>
              <a:rPr lang="fr-FR" sz="2800" dirty="0"/>
              <a:t>Carole </a:t>
            </a:r>
            <a:r>
              <a:rPr lang="fr-FR" sz="2800" dirty="0" err="1"/>
              <a:t>Sainglas</a:t>
            </a:r>
            <a:r>
              <a:rPr lang="fr-FR" sz="2800" dirty="0"/>
              <a:t> &amp; Guillaume Papuga</a:t>
            </a:r>
          </a:p>
        </p:txBody>
      </p:sp>
      <p:sp>
        <p:nvSpPr>
          <p:cNvPr id="7" name="ZoneTexte 6">
            <a:extLst>
              <a:ext uri="{FF2B5EF4-FFF2-40B4-BE49-F238E27FC236}">
                <a16:creationId xmlns:a16="http://schemas.microsoft.com/office/drawing/2014/main" id="{BA201C68-D522-AA45-A908-03617D21ACAF}"/>
              </a:ext>
            </a:extLst>
          </p:cNvPr>
          <p:cNvSpPr txBox="1"/>
          <p:nvPr/>
        </p:nvSpPr>
        <p:spPr>
          <a:xfrm>
            <a:off x="3564101" y="4348826"/>
            <a:ext cx="5083636" cy="707886"/>
          </a:xfrm>
          <a:prstGeom prst="rect">
            <a:avLst/>
          </a:prstGeom>
          <a:noFill/>
        </p:spPr>
        <p:txBody>
          <a:bodyPr wrap="none" rtlCol="0">
            <a:spAutoFit/>
          </a:bodyPr>
          <a:lstStyle/>
          <a:p>
            <a:r>
              <a:rPr lang="fr-FR" sz="4000" b="1" dirty="0"/>
              <a:t>Séance 1 : introduction</a:t>
            </a:r>
          </a:p>
        </p:txBody>
      </p:sp>
      <p:pic>
        <p:nvPicPr>
          <p:cNvPr id="2" name="Image 1">
            <a:extLst>
              <a:ext uri="{FF2B5EF4-FFF2-40B4-BE49-F238E27FC236}">
                <a16:creationId xmlns:a16="http://schemas.microsoft.com/office/drawing/2014/main" id="{FD3692D1-9484-8347-9B3F-021503905216}"/>
              </a:ext>
            </a:extLst>
          </p:cNvPr>
          <p:cNvPicPr>
            <a:picLocks noChangeAspect="1"/>
          </p:cNvPicPr>
          <p:nvPr/>
        </p:nvPicPr>
        <p:blipFill>
          <a:blip r:embed="rId2"/>
          <a:stretch>
            <a:fillRect/>
          </a:stretch>
        </p:blipFill>
        <p:spPr>
          <a:xfrm>
            <a:off x="734096" y="2964690"/>
            <a:ext cx="1866900" cy="1866900"/>
          </a:xfrm>
          <a:prstGeom prst="rect">
            <a:avLst/>
          </a:prstGeom>
        </p:spPr>
      </p:pic>
      <p:cxnSp>
        <p:nvCxnSpPr>
          <p:cNvPr id="8" name="Connecteur droit 7">
            <a:extLst>
              <a:ext uri="{FF2B5EF4-FFF2-40B4-BE49-F238E27FC236}">
                <a16:creationId xmlns:a16="http://schemas.microsoft.com/office/drawing/2014/main" id="{EBB1FAFA-B81D-C84F-955F-D9B853E5528E}"/>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10" name="Connecteur droit 9">
            <a:extLst>
              <a:ext uri="{FF2B5EF4-FFF2-40B4-BE49-F238E27FC236}">
                <a16:creationId xmlns:a16="http://schemas.microsoft.com/office/drawing/2014/main" id="{20A0837C-3E1E-D24F-BAFC-6725FD84988D}"/>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1713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6504666" cy="707886"/>
          </a:xfrm>
          <a:prstGeom prst="rect">
            <a:avLst/>
          </a:prstGeom>
          <a:noFill/>
        </p:spPr>
        <p:txBody>
          <a:bodyPr wrap="none" rtlCol="0">
            <a:spAutoFit/>
          </a:bodyPr>
          <a:lstStyle/>
          <a:p>
            <a:r>
              <a:rPr lang="fr-FR" sz="4000" dirty="0"/>
              <a:t>1. Contexte socio-économique</a:t>
            </a:r>
          </a:p>
        </p:txBody>
      </p:sp>
      <p:sp>
        <p:nvSpPr>
          <p:cNvPr id="7" name="ZoneTexte 6">
            <a:extLst>
              <a:ext uri="{FF2B5EF4-FFF2-40B4-BE49-F238E27FC236}">
                <a16:creationId xmlns:a16="http://schemas.microsoft.com/office/drawing/2014/main" id="{72BDCE41-F043-FF48-A46C-552BDD93080F}"/>
              </a:ext>
            </a:extLst>
          </p:cNvPr>
          <p:cNvSpPr txBox="1"/>
          <p:nvPr/>
        </p:nvSpPr>
        <p:spPr>
          <a:xfrm>
            <a:off x="514350" y="1800402"/>
            <a:ext cx="11677650" cy="1569660"/>
          </a:xfrm>
          <a:prstGeom prst="rect">
            <a:avLst/>
          </a:prstGeom>
          <a:noFill/>
        </p:spPr>
        <p:txBody>
          <a:bodyPr wrap="square" rtlCol="0">
            <a:spAutoFit/>
          </a:bodyPr>
          <a:lstStyle/>
          <a:p>
            <a:r>
              <a:rPr lang="fr-FR" sz="3200" b="1" dirty="0"/>
              <a:t>Chiffre d’affaire / budget annuel </a:t>
            </a:r>
          </a:p>
          <a:p>
            <a:endParaRPr lang="fr-FR" sz="3200" dirty="0"/>
          </a:p>
          <a:p>
            <a:r>
              <a:rPr lang="fr-FR" sz="3200" dirty="0"/>
              <a:t>&gt; ces informations sont publiques, sur internet pour les entreprises !</a:t>
            </a:r>
          </a:p>
        </p:txBody>
      </p:sp>
    </p:spTree>
    <p:extLst>
      <p:ext uri="{BB962C8B-B14F-4D97-AF65-F5344CB8AC3E}">
        <p14:creationId xmlns:p14="http://schemas.microsoft.com/office/powerpoint/2010/main" val="589008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8380628" cy="707886"/>
          </a:xfrm>
          <a:prstGeom prst="rect">
            <a:avLst/>
          </a:prstGeom>
          <a:noFill/>
        </p:spPr>
        <p:txBody>
          <a:bodyPr wrap="none" rtlCol="0">
            <a:spAutoFit/>
          </a:bodyPr>
          <a:lstStyle/>
          <a:p>
            <a:r>
              <a:rPr lang="fr-FR" sz="4000" dirty="0"/>
              <a:t>2. Présentation de la structure d’accueil</a:t>
            </a:r>
          </a:p>
        </p:txBody>
      </p:sp>
      <p:sp>
        <p:nvSpPr>
          <p:cNvPr id="5" name="ZoneTexte 4">
            <a:extLst>
              <a:ext uri="{FF2B5EF4-FFF2-40B4-BE49-F238E27FC236}">
                <a16:creationId xmlns:a16="http://schemas.microsoft.com/office/drawing/2014/main" id="{553859A6-80E7-2D42-993E-156A29B3EF97}"/>
              </a:ext>
            </a:extLst>
          </p:cNvPr>
          <p:cNvSpPr txBox="1"/>
          <p:nvPr/>
        </p:nvSpPr>
        <p:spPr>
          <a:xfrm>
            <a:off x="877161" y="1510727"/>
            <a:ext cx="11442235" cy="5016758"/>
          </a:xfrm>
          <a:prstGeom prst="rect">
            <a:avLst/>
          </a:prstGeom>
          <a:noFill/>
        </p:spPr>
        <p:txBody>
          <a:bodyPr wrap="none" rtlCol="0">
            <a:spAutoFit/>
          </a:bodyPr>
          <a:lstStyle/>
          <a:p>
            <a:r>
              <a:rPr lang="fr-FR" sz="3200" b="1" dirty="0"/>
              <a:t>Décrire</a:t>
            </a:r>
            <a:r>
              <a:rPr lang="fr-FR" sz="3200" dirty="0"/>
              <a:t> la structure dans sa globalité </a:t>
            </a:r>
          </a:p>
          <a:p>
            <a:pPr marL="457200" indent="-457200">
              <a:buFontTx/>
              <a:buChar char="-"/>
            </a:pPr>
            <a:r>
              <a:rPr lang="fr-FR" sz="3200" dirty="0"/>
              <a:t>Nom</a:t>
            </a:r>
          </a:p>
          <a:p>
            <a:pPr marL="457200" indent="-457200">
              <a:buFontTx/>
              <a:buChar char="-"/>
            </a:pPr>
            <a:r>
              <a:rPr lang="fr-FR" sz="3200" dirty="0"/>
              <a:t>Date de création </a:t>
            </a:r>
          </a:p>
          <a:p>
            <a:pPr marL="457200" indent="-457200">
              <a:buFontTx/>
              <a:buChar char="-"/>
            </a:pPr>
            <a:r>
              <a:rPr lang="fr-FR" sz="3200" dirty="0"/>
              <a:t>Type (laboratoire, ONG, entreprise privée…) </a:t>
            </a:r>
          </a:p>
          <a:p>
            <a:pPr marL="457200" indent="-457200">
              <a:buFontTx/>
              <a:buChar char="-"/>
            </a:pPr>
            <a:r>
              <a:rPr lang="fr-FR" sz="3200" dirty="0"/>
              <a:t>Equipe de travail (département, services)</a:t>
            </a:r>
          </a:p>
          <a:p>
            <a:pPr marL="457200" indent="-457200">
              <a:buFontTx/>
              <a:buChar char="-"/>
            </a:pPr>
            <a:endParaRPr lang="fr-FR" sz="3200" dirty="0"/>
          </a:p>
          <a:p>
            <a:r>
              <a:rPr lang="fr-FR" sz="3200" b="1" dirty="0"/>
              <a:t>Organigramme</a:t>
            </a:r>
            <a:r>
              <a:rPr lang="fr-FR" sz="3200" dirty="0"/>
              <a:t> nominatif et fonctionnel </a:t>
            </a:r>
          </a:p>
          <a:p>
            <a:r>
              <a:rPr lang="fr-FR" sz="3200" dirty="0"/>
              <a:t>(en rapport avec vos activités et missions) </a:t>
            </a:r>
          </a:p>
          <a:p>
            <a:endParaRPr lang="fr-FR" sz="3200" dirty="0"/>
          </a:p>
          <a:p>
            <a:r>
              <a:rPr lang="fr-FR" sz="3200" dirty="0"/>
              <a:t>Dire dans </a:t>
            </a:r>
            <a:r>
              <a:rPr lang="fr-FR" sz="3200" b="1" dirty="0"/>
              <a:t>quelle mission/activité </a:t>
            </a:r>
            <a:r>
              <a:rPr lang="fr-FR" sz="3200" dirty="0"/>
              <a:t>de la structure s’insère votre stage</a:t>
            </a:r>
          </a:p>
        </p:txBody>
      </p:sp>
    </p:spTree>
    <p:extLst>
      <p:ext uri="{BB962C8B-B14F-4D97-AF65-F5344CB8AC3E}">
        <p14:creationId xmlns:p14="http://schemas.microsoft.com/office/powerpoint/2010/main" val="2068083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4206344" cy="707886"/>
          </a:xfrm>
          <a:prstGeom prst="rect">
            <a:avLst/>
          </a:prstGeom>
          <a:noFill/>
        </p:spPr>
        <p:txBody>
          <a:bodyPr wrap="none" rtlCol="0">
            <a:spAutoFit/>
          </a:bodyPr>
          <a:lstStyle/>
          <a:p>
            <a:r>
              <a:rPr lang="fr-FR" sz="4000" dirty="0"/>
              <a:t>3. Objectif du stage</a:t>
            </a:r>
          </a:p>
        </p:txBody>
      </p:sp>
      <p:sp>
        <p:nvSpPr>
          <p:cNvPr id="5" name="ZoneTexte 4">
            <a:extLst>
              <a:ext uri="{FF2B5EF4-FFF2-40B4-BE49-F238E27FC236}">
                <a16:creationId xmlns:a16="http://schemas.microsoft.com/office/drawing/2014/main" id="{553859A6-80E7-2D42-993E-156A29B3EF97}"/>
              </a:ext>
            </a:extLst>
          </p:cNvPr>
          <p:cNvSpPr txBox="1"/>
          <p:nvPr/>
        </p:nvSpPr>
        <p:spPr>
          <a:xfrm>
            <a:off x="1077186" y="1745490"/>
            <a:ext cx="8165056" cy="2554545"/>
          </a:xfrm>
          <a:prstGeom prst="rect">
            <a:avLst/>
          </a:prstGeom>
          <a:noFill/>
        </p:spPr>
        <p:txBody>
          <a:bodyPr wrap="none" rtlCol="0">
            <a:spAutoFit/>
          </a:bodyPr>
          <a:lstStyle/>
          <a:p>
            <a:r>
              <a:rPr lang="fr-FR" sz="3200" dirty="0"/>
              <a:t>Décrire les observations/activités de votre stage</a:t>
            </a:r>
          </a:p>
          <a:p>
            <a:endParaRPr lang="fr-FR" sz="3200" dirty="0"/>
          </a:p>
          <a:p>
            <a:pPr marL="457200" indent="-457200">
              <a:buFontTx/>
              <a:buChar char="-"/>
            </a:pPr>
            <a:r>
              <a:rPr lang="fr-FR" sz="3200" dirty="0"/>
              <a:t>acquisitions de connaissances </a:t>
            </a:r>
          </a:p>
          <a:p>
            <a:pPr marL="457200" indent="-457200">
              <a:buFontTx/>
              <a:buChar char="-"/>
            </a:pPr>
            <a:r>
              <a:rPr lang="fr-FR" sz="3200" dirty="0"/>
              <a:t>savoir-faire </a:t>
            </a:r>
          </a:p>
          <a:p>
            <a:pPr marL="457200" indent="-457200">
              <a:buFontTx/>
              <a:buChar char="-"/>
            </a:pPr>
            <a:r>
              <a:rPr lang="fr-FR" sz="3200" dirty="0"/>
              <a:t>résolution d’une problématique pratique.</a:t>
            </a:r>
          </a:p>
        </p:txBody>
      </p:sp>
    </p:spTree>
    <p:extLst>
      <p:ext uri="{BB962C8B-B14F-4D97-AF65-F5344CB8AC3E}">
        <p14:creationId xmlns:p14="http://schemas.microsoft.com/office/powerpoint/2010/main" val="899911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7314182" cy="707886"/>
          </a:xfrm>
          <a:prstGeom prst="rect">
            <a:avLst/>
          </a:prstGeom>
          <a:noFill/>
        </p:spPr>
        <p:txBody>
          <a:bodyPr wrap="none" rtlCol="0">
            <a:spAutoFit/>
          </a:bodyPr>
          <a:lstStyle/>
          <a:p>
            <a:r>
              <a:rPr lang="fr-FR" sz="4000" dirty="0"/>
              <a:t>Titre de la diapo - Titre de la diapo</a:t>
            </a:r>
          </a:p>
        </p:txBody>
      </p:sp>
      <p:sp>
        <p:nvSpPr>
          <p:cNvPr id="5" name="ZoneTexte 4">
            <a:extLst>
              <a:ext uri="{FF2B5EF4-FFF2-40B4-BE49-F238E27FC236}">
                <a16:creationId xmlns:a16="http://schemas.microsoft.com/office/drawing/2014/main" id="{553859A6-80E7-2D42-993E-156A29B3EF97}"/>
              </a:ext>
            </a:extLst>
          </p:cNvPr>
          <p:cNvSpPr txBox="1"/>
          <p:nvPr/>
        </p:nvSpPr>
        <p:spPr>
          <a:xfrm>
            <a:off x="1077186" y="1745490"/>
            <a:ext cx="2460482" cy="584775"/>
          </a:xfrm>
          <a:prstGeom prst="rect">
            <a:avLst/>
          </a:prstGeom>
          <a:noFill/>
        </p:spPr>
        <p:txBody>
          <a:bodyPr wrap="none" rtlCol="0">
            <a:spAutoFit/>
          </a:bodyPr>
          <a:lstStyle/>
          <a:p>
            <a:r>
              <a:rPr lang="fr-FR" sz="3200" dirty="0"/>
              <a:t>Zone de texte</a:t>
            </a:r>
          </a:p>
        </p:txBody>
      </p:sp>
      <p:sp>
        <p:nvSpPr>
          <p:cNvPr id="6" name="ZoneTexte 5">
            <a:extLst>
              <a:ext uri="{FF2B5EF4-FFF2-40B4-BE49-F238E27FC236}">
                <a16:creationId xmlns:a16="http://schemas.microsoft.com/office/drawing/2014/main" id="{71F43706-12EB-024A-97A0-AC6A3D43F935}"/>
              </a:ext>
            </a:extLst>
          </p:cNvPr>
          <p:cNvSpPr txBox="1"/>
          <p:nvPr/>
        </p:nvSpPr>
        <p:spPr>
          <a:xfrm>
            <a:off x="1077186" y="2455103"/>
            <a:ext cx="2460482" cy="584775"/>
          </a:xfrm>
          <a:prstGeom prst="rect">
            <a:avLst/>
          </a:prstGeom>
          <a:noFill/>
        </p:spPr>
        <p:txBody>
          <a:bodyPr wrap="none" rtlCol="0">
            <a:spAutoFit/>
          </a:bodyPr>
          <a:lstStyle/>
          <a:p>
            <a:r>
              <a:rPr lang="fr-FR" sz="3200" dirty="0"/>
              <a:t>Zone de texte</a:t>
            </a:r>
          </a:p>
        </p:txBody>
      </p:sp>
      <p:sp>
        <p:nvSpPr>
          <p:cNvPr id="7" name="ZoneTexte 6">
            <a:extLst>
              <a:ext uri="{FF2B5EF4-FFF2-40B4-BE49-F238E27FC236}">
                <a16:creationId xmlns:a16="http://schemas.microsoft.com/office/drawing/2014/main" id="{72BDCE41-F043-FF48-A46C-552BDD93080F}"/>
              </a:ext>
            </a:extLst>
          </p:cNvPr>
          <p:cNvSpPr txBox="1"/>
          <p:nvPr/>
        </p:nvSpPr>
        <p:spPr>
          <a:xfrm>
            <a:off x="1077186" y="3164716"/>
            <a:ext cx="2460482" cy="584775"/>
          </a:xfrm>
          <a:prstGeom prst="rect">
            <a:avLst/>
          </a:prstGeom>
          <a:noFill/>
        </p:spPr>
        <p:txBody>
          <a:bodyPr wrap="none" rtlCol="0">
            <a:spAutoFit/>
          </a:bodyPr>
          <a:lstStyle/>
          <a:p>
            <a:r>
              <a:rPr lang="fr-FR" sz="3200" dirty="0"/>
              <a:t>Zone de texte</a:t>
            </a:r>
          </a:p>
        </p:txBody>
      </p:sp>
      <p:sp>
        <p:nvSpPr>
          <p:cNvPr id="8" name="ZoneTexte 7">
            <a:extLst>
              <a:ext uri="{FF2B5EF4-FFF2-40B4-BE49-F238E27FC236}">
                <a16:creationId xmlns:a16="http://schemas.microsoft.com/office/drawing/2014/main" id="{D44E97BE-1ABF-E548-A0CD-2FCF017DB6F2}"/>
              </a:ext>
            </a:extLst>
          </p:cNvPr>
          <p:cNvSpPr txBox="1"/>
          <p:nvPr/>
        </p:nvSpPr>
        <p:spPr>
          <a:xfrm>
            <a:off x="1077186" y="3874329"/>
            <a:ext cx="2460482" cy="584775"/>
          </a:xfrm>
          <a:prstGeom prst="rect">
            <a:avLst/>
          </a:prstGeom>
          <a:noFill/>
        </p:spPr>
        <p:txBody>
          <a:bodyPr wrap="none" rtlCol="0">
            <a:spAutoFit/>
          </a:bodyPr>
          <a:lstStyle/>
          <a:p>
            <a:r>
              <a:rPr lang="fr-FR" sz="3200" dirty="0"/>
              <a:t>Zone de texte</a:t>
            </a:r>
          </a:p>
        </p:txBody>
      </p:sp>
      <p:sp>
        <p:nvSpPr>
          <p:cNvPr id="9" name="ZoneTexte 8">
            <a:extLst>
              <a:ext uri="{FF2B5EF4-FFF2-40B4-BE49-F238E27FC236}">
                <a16:creationId xmlns:a16="http://schemas.microsoft.com/office/drawing/2014/main" id="{AC1830CD-5F5D-D744-81E0-9AE4D0AB0B84}"/>
              </a:ext>
            </a:extLst>
          </p:cNvPr>
          <p:cNvSpPr txBox="1"/>
          <p:nvPr/>
        </p:nvSpPr>
        <p:spPr>
          <a:xfrm>
            <a:off x="1077186" y="4583942"/>
            <a:ext cx="2460482" cy="584775"/>
          </a:xfrm>
          <a:prstGeom prst="rect">
            <a:avLst/>
          </a:prstGeom>
          <a:noFill/>
        </p:spPr>
        <p:txBody>
          <a:bodyPr wrap="none" rtlCol="0">
            <a:spAutoFit/>
          </a:bodyPr>
          <a:lstStyle/>
          <a:p>
            <a:r>
              <a:rPr lang="fr-FR" sz="3200" dirty="0"/>
              <a:t>Zone de texte</a:t>
            </a:r>
          </a:p>
        </p:txBody>
      </p:sp>
    </p:spTree>
    <p:extLst>
      <p:ext uri="{BB962C8B-B14F-4D97-AF65-F5344CB8AC3E}">
        <p14:creationId xmlns:p14="http://schemas.microsoft.com/office/powerpoint/2010/main" val="3355162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149991"/>
            <a:ext cx="2768002" cy="707886"/>
          </a:xfrm>
          <a:prstGeom prst="rect">
            <a:avLst/>
          </a:prstGeom>
          <a:noFill/>
        </p:spPr>
        <p:txBody>
          <a:bodyPr wrap="none" rtlCol="0">
            <a:spAutoFit/>
          </a:bodyPr>
          <a:lstStyle/>
          <a:p>
            <a:r>
              <a:rPr lang="fr-FR" sz="4000" dirty="0"/>
              <a:t>Exemple n°1</a:t>
            </a:r>
          </a:p>
        </p:txBody>
      </p:sp>
      <p:sp>
        <p:nvSpPr>
          <p:cNvPr id="11" name="ZoneTexte 10">
            <a:extLst>
              <a:ext uri="{FF2B5EF4-FFF2-40B4-BE49-F238E27FC236}">
                <a16:creationId xmlns:a16="http://schemas.microsoft.com/office/drawing/2014/main" id="{85DFBCCD-45F3-AD4A-96D1-6F5C2014F9F8}"/>
              </a:ext>
            </a:extLst>
          </p:cNvPr>
          <p:cNvSpPr txBox="1"/>
          <p:nvPr/>
        </p:nvSpPr>
        <p:spPr>
          <a:xfrm>
            <a:off x="230329" y="505972"/>
            <a:ext cx="5246757" cy="584775"/>
          </a:xfrm>
          <a:prstGeom prst="rect">
            <a:avLst/>
          </a:prstGeom>
          <a:noFill/>
        </p:spPr>
        <p:txBody>
          <a:bodyPr wrap="none" rtlCol="0">
            <a:spAutoFit/>
          </a:bodyPr>
          <a:lstStyle/>
          <a:p>
            <a:r>
              <a:rPr lang="fr-FR" sz="3200" dirty="0"/>
              <a:t>1. Contexte socio-économique</a:t>
            </a:r>
          </a:p>
        </p:txBody>
      </p:sp>
      <p:sp>
        <p:nvSpPr>
          <p:cNvPr id="12" name="ZoneTexte 11">
            <a:extLst>
              <a:ext uri="{FF2B5EF4-FFF2-40B4-BE49-F238E27FC236}">
                <a16:creationId xmlns:a16="http://schemas.microsoft.com/office/drawing/2014/main" id="{94E9D447-F133-C24A-845B-166D54D39F5B}"/>
              </a:ext>
            </a:extLst>
          </p:cNvPr>
          <p:cNvSpPr txBox="1"/>
          <p:nvPr/>
        </p:nvSpPr>
        <p:spPr>
          <a:xfrm>
            <a:off x="281690" y="3293146"/>
            <a:ext cx="5222199" cy="584775"/>
          </a:xfrm>
          <a:prstGeom prst="rect">
            <a:avLst/>
          </a:prstGeom>
          <a:noFill/>
        </p:spPr>
        <p:txBody>
          <a:bodyPr wrap="none" rtlCol="0">
            <a:spAutoFit/>
          </a:bodyPr>
          <a:lstStyle/>
          <a:p>
            <a:r>
              <a:rPr lang="fr-FR" sz="3200" dirty="0"/>
              <a:t>2. Présentation de la structure</a:t>
            </a:r>
          </a:p>
        </p:txBody>
      </p:sp>
      <p:sp>
        <p:nvSpPr>
          <p:cNvPr id="13" name="ZoneTexte 12">
            <a:extLst>
              <a:ext uri="{FF2B5EF4-FFF2-40B4-BE49-F238E27FC236}">
                <a16:creationId xmlns:a16="http://schemas.microsoft.com/office/drawing/2014/main" id="{D62DFB77-9777-274E-AD04-2D217ACCEFF5}"/>
              </a:ext>
            </a:extLst>
          </p:cNvPr>
          <p:cNvSpPr txBox="1"/>
          <p:nvPr/>
        </p:nvSpPr>
        <p:spPr>
          <a:xfrm>
            <a:off x="253274" y="5797657"/>
            <a:ext cx="3409716" cy="584775"/>
          </a:xfrm>
          <a:prstGeom prst="rect">
            <a:avLst/>
          </a:prstGeom>
          <a:noFill/>
        </p:spPr>
        <p:txBody>
          <a:bodyPr wrap="none" rtlCol="0">
            <a:spAutoFit/>
          </a:bodyPr>
          <a:lstStyle/>
          <a:p>
            <a:r>
              <a:rPr lang="fr-FR" sz="3200" dirty="0"/>
              <a:t>3. Objectif du stage</a:t>
            </a:r>
          </a:p>
        </p:txBody>
      </p:sp>
      <p:sp>
        <p:nvSpPr>
          <p:cNvPr id="14" name="ZoneTexte 13">
            <a:extLst>
              <a:ext uri="{FF2B5EF4-FFF2-40B4-BE49-F238E27FC236}">
                <a16:creationId xmlns:a16="http://schemas.microsoft.com/office/drawing/2014/main" id="{6CACF16E-02FD-E14E-8747-E5810CB37376}"/>
              </a:ext>
            </a:extLst>
          </p:cNvPr>
          <p:cNvSpPr txBox="1"/>
          <p:nvPr/>
        </p:nvSpPr>
        <p:spPr>
          <a:xfrm>
            <a:off x="514349" y="1146559"/>
            <a:ext cx="5953851" cy="584775"/>
          </a:xfrm>
          <a:prstGeom prst="rect">
            <a:avLst/>
          </a:prstGeom>
          <a:noFill/>
        </p:spPr>
        <p:txBody>
          <a:bodyPr wrap="square" rtlCol="0">
            <a:spAutoFit/>
          </a:bodyPr>
          <a:lstStyle/>
          <a:p>
            <a:r>
              <a:rPr lang="fr-FR" sz="1600" u="sng" dirty="0"/>
              <a:t>Marché visé  </a:t>
            </a:r>
          </a:p>
          <a:p>
            <a:r>
              <a:rPr lang="fr-FR" sz="1600" dirty="0"/>
              <a:t>&gt; demande sociétale / secteur géographique / publics</a:t>
            </a:r>
          </a:p>
        </p:txBody>
      </p:sp>
      <p:sp>
        <p:nvSpPr>
          <p:cNvPr id="15" name="ZoneTexte 14">
            <a:extLst>
              <a:ext uri="{FF2B5EF4-FFF2-40B4-BE49-F238E27FC236}">
                <a16:creationId xmlns:a16="http://schemas.microsoft.com/office/drawing/2014/main" id="{19D9349C-F152-C34E-AFDF-5322CA6529DE}"/>
              </a:ext>
            </a:extLst>
          </p:cNvPr>
          <p:cNvSpPr txBox="1"/>
          <p:nvPr/>
        </p:nvSpPr>
        <p:spPr>
          <a:xfrm>
            <a:off x="513344" y="1945674"/>
            <a:ext cx="6644694" cy="584775"/>
          </a:xfrm>
          <a:prstGeom prst="rect">
            <a:avLst/>
          </a:prstGeom>
          <a:noFill/>
        </p:spPr>
        <p:txBody>
          <a:bodyPr wrap="square" rtlCol="0">
            <a:spAutoFit/>
          </a:bodyPr>
          <a:lstStyle/>
          <a:p>
            <a:r>
              <a:rPr lang="fr-FR" sz="1600" u="sng" dirty="0"/>
              <a:t>Contexte local </a:t>
            </a:r>
          </a:p>
          <a:p>
            <a:r>
              <a:rPr lang="fr-FR" sz="1600" dirty="0"/>
              <a:t>&gt; contexte local ? (concurrence ? innovation ?) / retombées locales</a:t>
            </a:r>
          </a:p>
        </p:txBody>
      </p:sp>
      <p:sp>
        <p:nvSpPr>
          <p:cNvPr id="16" name="ZoneTexte 15">
            <a:extLst>
              <a:ext uri="{FF2B5EF4-FFF2-40B4-BE49-F238E27FC236}">
                <a16:creationId xmlns:a16="http://schemas.microsoft.com/office/drawing/2014/main" id="{54F9AC70-1137-6049-84FA-AE92F414C723}"/>
              </a:ext>
            </a:extLst>
          </p:cNvPr>
          <p:cNvSpPr txBox="1"/>
          <p:nvPr/>
        </p:nvSpPr>
        <p:spPr>
          <a:xfrm>
            <a:off x="513344" y="2701925"/>
            <a:ext cx="3149646" cy="338554"/>
          </a:xfrm>
          <a:prstGeom prst="rect">
            <a:avLst/>
          </a:prstGeom>
          <a:noFill/>
        </p:spPr>
        <p:txBody>
          <a:bodyPr wrap="square" rtlCol="0">
            <a:spAutoFit/>
          </a:bodyPr>
          <a:lstStyle/>
          <a:p>
            <a:r>
              <a:rPr lang="fr-FR" sz="1600" u="sng" dirty="0"/>
              <a:t>Chiffre d’affaire </a:t>
            </a:r>
            <a:endParaRPr lang="fr-FR" sz="1600" dirty="0"/>
          </a:p>
        </p:txBody>
      </p:sp>
      <p:sp>
        <p:nvSpPr>
          <p:cNvPr id="17" name="ZoneTexte 16">
            <a:extLst>
              <a:ext uri="{FF2B5EF4-FFF2-40B4-BE49-F238E27FC236}">
                <a16:creationId xmlns:a16="http://schemas.microsoft.com/office/drawing/2014/main" id="{15C51224-2208-284E-8FA2-41E8AC8CD04E}"/>
              </a:ext>
            </a:extLst>
          </p:cNvPr>
          <p:cNvSpPr txBox="1"/>
          <p:nvPr/>
        </p:nvSpPr>
        <p:spPr>
          <a:xfrm>
            <a:off x="513344" y="4041144"/>
            <a:ext cx="3568477" cy="1569660"/>
          </a:xfrm>
          <a:prstGeom prst="rect">
            <a:avLst/>
          </a:prstGeom>
          <a:noFill/>
        </p:spPr>
        <p:txBody>
          <a:bodyPr wrap="none" rtlCol="0">
            <a:spAutoFit/>
          </a:bodyPr>
          <a:lstStyle/>
          <a:p>
            <a:r>
              <a:rPr lang="fr-FR" sz="1600" u="sng" dirty="0"/>
              <a:t>Décrire la structure</a:t>
            </a:r>
          </a:p>
          <a:p>
            <a:r>
              <a:rPr lang="fr-FR" sz="1600" dirty="0"/>
              <a:t>&gt; Nom, Date de création , Type, Equipe</a:t>
            </a:r>
          </a:p>
          <a:p>
            <a:pPr marL="171450" indent="-171450">
              <a:buFont typeface="Wingdings" pitchFamily="2" charset="2"/>
              <a:buChar char="Ø"/>
            </a:pPr>
            <a:endParaRPr lang="fr-FR" sz="1600" dirty="0"/>
          </a:p>
          <a:p>
            <a:r>
              <a:rPr lang="fr-FR" sz="1600" u="sng" dirty="0"/>
              <a:t>Organigramme</a:t>
            </a:r>
            <a:r>
              <a:rPr lang="fr-FR" sz="1600" dirty="0"/>
              <a:t> nominatif et fonctionnel </a:t>
            </a:r>
          </a:p>
          <a:p>
            <a:endParaRPr lang="fr-FR" sz="1600" dirty="0"/>
          </a:p>
          <a:p>
            <a:r>
              <a:rPr lang="fr-FR" sz="1600" u="sng" dirty="0"/>
              <a:t>Mission</a:t>
            </a:r>
            <a:r>
              <a:rPr lang="fr-FR" sz="1600" dirty="0"/>
              <a:t>/activité de la structure</a:t>
            </a:r>
          </a:p>
        </p:txBody>
      </p:sp>
      <p:sp>
        <p:nvSpPr>
          <p:cNvPr id="18" name="ZoneTexte 17">
            <a:extLst>
              <a:ext uri="{FF2B5EF4-FFF2-40B4-BE49-F238E27FC236}">
                <a16:creationId xmlns:a16="http://schemas.microsoft.com/office/drawing/2014/main" id="{B72B2716-33B0-3C4B-82BC-98DCE553DB82}"/>
              </a:ext>
            </a:extLst>
          </p:cNvPr>
          <p:cNvSpPr txBox="1"/>
          <p:nvPr/>
        </p:nvSpPr>
        <p:spPr>
          <a:xfrm>
            <a:off x="513344" y="6438244"/>
            <a:ext cx="5253105" cy="338554"/>
          </a:xfrm>
          <a:prstGeom prst="rect">
            <a:avLst/>
          </a:prstGeom>
          <a:noFill/>
        </p:spPr>
        <p:txBody>
          <a:bodyPr wrap="none" rtlCol="0">
            <a:spAutoFit/>
          </a:bodyPr>
          <a:lstStyle/>
          <a:p>
            <a:r>
              <a:rPr lang="fr-FR" sz="1600" dirty="0"/>
              <a:t>Connaissances , savoir-faire , résolution d’une problématique</a:t>
            </a:r>
          </a:p>
        </p:txBody>
      </p:sp>
      <p:sp>
        <p:nvSpPr>
          <p:cNvPr id="20" name="Rectangle 19">
            <a:extLst>
              <a:ext uri="{FF2B5EF4-FFF2-40B4-BE49-F238E27FC236}">
                <a16:creationId xmlns:a16="http://schemas.microsoft.com/office/drawing/2014/main" id="{DCEC6DB6-E930-B542-8C26-1A0E8AF45AEB}"/>
              </a:ext>
            </a:extLst>
          </p:cNvPr>
          <p:cNvSpPr/>
          <p:nvPr/>
        </p:nvSpPr>
        <p:spPr>
          <a:xfrm>
            <a:off x="6179795" y="373240"/>
            <a:ext cx="5921720" cy="64178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ZoneTexte 20">
            <a:extLst>
              <a:ext uri="{FF2B5EF4-FFF2-40B4-BE49-F238E27FC236}">
                <a16:creationId xmlns:a16="http://schemas.microsoft.com/office/drawing/2014/main" id="{52BAF091-6F1A-7341-9B04-2841094EC3CB}"/>
              </a:ext>
            </a:extLst>
          </p:cNvPr>
          <p:cNvSpPr txBox="1"/>
          <p:nvPr/>
        </p:nvSpPr>
        <p:spPr>
          <a:xfrm>
            <a:off x="6236924" y="365153"/>
            <a:ext cx="5905463" cy="584775"/>
          </a:xfrm>
          <a:prstGeom prst="rect">
            <a:avLst/>
          </a:prstGeom>
          <a:noFill/>
        </p:spPr>
        <p:txBody>
          <a:bodyPr wrap="none" rtlCol="0">
            <a:spAutoFit/>
          </a:bodyPr>
          <a:lstStyle/>
          <a:p>
            <a:r>
              <a:rPr lang="fr-FR" sz="3200" dirty="0"/>
              <a:t>Lara, stage en centre de recherche</a:t>
            </a:r>
          </a:p>
        </p:txBody>
      </p:sp>
    </p:spTree>
    <p:extLst>
      <p:ext uri="{BB962C8B-B14F-4D97-AF65-F5344CB8AC3E}">
        <p14:creationId xmlns:p14="http://schemas.microsoft.com/office/powerpoint/2010/main" val="1013614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149991"/>
            <a:ext cx="2768002" cy="707886"/>
          </a:xfrm>
          <a:prstGeom prst="rect">
            <a:avLst/>
          </a:prstGeom>
          <a:noFill/>
        </p:spPr>
        <p:txBody>
          <a:bodyPr wrap="none" rtlCol="0">
            <a:spAutoFit/>
          </a:bodyPr>
          <a:lstStyle/>
          <a:p>
            <a:r>
              <a:rPr lang="fr-FR" sz="4000" dirty="0"/>
              <a:t>Exemple n°2</a:t>
            </a:r>
          </a:p>
        </p:txBody>
      </p:sp>
      <p:sp>
        <p:nvSpPr>
          <p:cNvPr id="11" name="ZoneTexte 10">
            <a:extLst>
              <a:ext uri="{FF2B5EF4-FFF2-40B4-BE49-F238E27FC236}">
                <a16:creationId xmlns:a16="http://schemas.microsoft.com/office/drawing/2014/main" id="{85DFBCCD-45F3-AD4A-96D1-6F5C2014F9F8}"/>
              </a:ext>
            </a:extLst>
          </p:cNvPr>
          <p:cNvSpPr txBox="1"/>
          <p:nvPr/>
        </p:nvSpPr>
        <p:spPr>
          <a:xfrm>
            <a:off x="230329" y="505972"/>
            <a:ext cx="5246757" cy="584775"/>
          </a:xfrm>
          <a:prstGeom prst="rect">
            <a:avLst/>
          </a:prstGeom>
          <a:noFill/>
        </p:spPr>
        <p:txBody>
          <a:bodyPr wrap="none" rtlCol="0">
            <a:spAutoFit/>
          </a:bodyPr>
          <a:lstStyle/>
          <a:p>
            <a:r>
              <a:rPr lang="fr-FR" sz="3200" dirty="0"/>
              <a:t>1. Contexte socio-économique</a:t>
            </a:r>
          </a:p>
        </p:txBody>
      </p:sp>
      <p:sp>
        <p:nvSpPr>
          <p:cNvPr id="12" name="ZoneTexte 11">
            <a:extLst>
              <a:ext uri="{FF2B5EF4-FFF2-40B4-BE49-F238E27FC236}">
                <a16:creationId xmlns:a16="http://schemas.microsoft.com/office/drawing/2014/main" id="{94E9D447-F133-C24A-845B-166D54D39F5B}"/>
              </a:ext>
            </a:extLst>
          </p:cNvPr>
          <p:cNvSpPr txBox="1"/>
          <p:nvPr/>
        </p:nvSpPr>
        <p:spPr>
          <a:xfrm>
            <a:off x="281690" y="3293146"/>
            <a:ext cx="5222199" cy="584775"/>
          </a:xfrm>
          <a:prstGeom prst="rect">
            <a:avLst/>
          </a:prstGeom>
          <a:noFill/>
        </p:spPr>
        <p:txBody>
          <a:bodyPr wrap="none" rtlCol="0">
            <a:spAutoFit/>
          </a:bodyPr>
          <a:lstStyle/>
          <a:p>
            <a:r>
              <a:rPr lang="fr-FR" sz="3200" dirty="0"/>
              <a:t>2. Présentation de la structure</a:t>
            </a:r>
          </a:p>
        </p:txBody>
      </p:sp>
      <p:sp>
        <p:nvSpPr>
          <p:cNvPr id="13" name="ZoneTexte 12">
            <a:extLst>
              <a:ext uri="{FF2B5EF4-FFF2-40B4-BE49-F238E27FC236}">
                <a16:creationId xmlns:a16="http://schemas.microsoft.com/office/drawing/2014/main" id="{D62DFB77-9777-274E-AD04-2D217ACCEFF5}"/>
              </a:ext>
            </a:extLst>
          </p:cNvPr>
          <p:cNvSpPr txBox="1"/>
          <p:nvPr/>
        </p:nvSpPr>
        <p:spPr>
          <a:xfrm>
            <a:off x="253274" y="5797657"/>
            <a:ext cx="3409716" cy="584775"/>
          </a:xfrm>
          <a:prstGeom prst="rect">
            <a:avLst/>
          </a:prstGeom>
          <a:noFill/>
        </p:spPr>
        <p:txBody>
          <a:bodyPr wrap="none" rtlCol="0">
            <a:spAutoFit/>
          </a:bodyPr>
          <a:lstStyle/>
          <a:p>
            <a:r>
              <a:rPr lang="fr-FR" sz="3200" dirty="0"/>
              <a:t>3. Objectif du stage</a:t>
            </a:r>
          </a:p>
        </p:txBody>
      </p:sp>
      <p:sp>
        <p:nvSpPr>
          <p:cNvPr id="14" name="ZoneTexte 13">
            <a:extLst>
              <a:ext uri="{FF2B5EF4-FFF2-40B4-BE49-F238E27FC236}">
                <a16:creationId xmlns:a16="http://schemas.microsoft.com/office/drawing/2014/main" id="{6CACF16E-02FD-E14E-8747-E5810CB37376}"/>
              </a:ext>
            </a:extLst>
          </p:cNvPr>
          <p:cNvSpPr txBox="1"/>
          <p:nvPr/>
        </p:nvSpPr>
        <p:spPr>
          <a:xfrm>
            <a:off x="514349" y="1146559"/>
            <a:ext cx="5953851" cy="584775"/>
          </a:xfrm>
          <a:prstGeom prst="rect">
            <a:avLst/>
          </a:prstGeom>
          <a:noFill/>
        </p:spPr>
        <p:txBody>
          <a:bodyPr wrap="square" rtlCol="0">
            <a:spAutoFit/>
          </a:bodyPr>
          <a:lstStyle/>
          <a:p>
            <a:r>
              <a:rPr lang="fr-FR" sz="1600" u="sng" dirty="0"/>
              <a:t>Marché visé  </a:t>
            </a:r>
          </a:p>
          <a:p>
            <a:r>
              <a:rPr lang="fr-FR" sz="1600" dirty="0"/>
              <a:t>&gt; demande sociétale / secteur géographique / publics</a:t>
            </a:r>
          </a:p>
        </p:txBody>
      </p:sp>
      <p:sp>
        <p:nvSpPr>
          <p:cNvPr id="15" name="ZoneTexte 14">
            <a:extLst>
              <a:ext uri="{FF2B5EF4-FFF2-40B4-BE49-F238E27FC236}">
                <a16:creationId xmlns:a16="http://schemas.microsoft.com/office/drawing/2014/main" id="{19D9349C-F152-C34E-AFDF-5322CA6529DE}"/>
              </a:ext>
            </a:extLst>
          </p:cNvPr>
          <p:cNvSpPr txBox="1"/>
          <p:nvPr/>
        </p:nvSpPr>
        <p:spPr>
          <a:xfrm>
            <a:off x="513344" y="1945674"/>
            <a:ext cx="6644694" cy="584775"/>
          </a:xfrm>
          <a:prstGeom prst="rect">
            <a:avLst/>
          </a:prstGeom>
          <a:noFill/>
        </p:spPr>
        <p:txBody>
          <a:bodyPr wrap="square" rtlCol="0">
            <a:spAutoFit/>
          </a:bodyPr>
          <a:lstStyle/>
          <a:p>
            <a:r>
              <a:rPr lang="fr-FR" sz="1600" u="sng" dirty="0"/>
              <a:t>Contexte local </a:t>
            </a:r>
          </a:p>
          <a:p>
            <a:r>
              <a:rPr lang="fr-FR" sz="1600" dirty="0"/>
              <a:t>&gt; contexte local ? (concurrence ? innovation ?) / retombées locales</a:t>
            </a:r>
          </a:p>
        </p:txBody>
      </p:sp>
      <p:sp>
        <p:nvSpPr>
          <p:cNvPr id="16" name="ZoneTexte 15">
            <a:extLst>
              <a:ext uri="{FF2B5EF4-FFF2-40B4-BE49-F238E27FC236}">
                <a16:creationId xmlns:a16="http://schemas.microsoft.com/office/drawing/2014/main" id="{54F9AC70-1137-6049-84FA-AE92F414C723}"/>
              </a:ext>
            </a:extLst>
          </p:cNvPr>
          <p:cNvSpPr txBox="1"/>
          <p:nvPr/>
        </p:nvSpPr>
        <p:spPr>
          <a:xfrm>
            <a:off x="513344" y="2701925"/>
            <a:ext cx="3149646" cy="338554"/>
          </a:xfrm>
          <a:prstGeom prst="rect">
            <a:avLst/>
          </a:prstGeom>
          <a:noFill/>
        </p:spPr>
        <p:txBody>
          <a:bodyPr wrap="square" rtlCol="0">
            <a:spAutoFit/>
          </a:bodyPr>
          <a:lstStyle/>
          <a:p>
            <a:r>
              <a:rPr lang="fr-FR" sz="1600" u="sng" dirty="0"/>
              <a:t>Chiffre d’affaire </a:t>
            </a:r>
            <a:endParaRPr lang="fr-FR" sz="1600" dirty="0"/>
          </a:p>
        </p:txBody>
      </p:sp>
      <p:sp>
        <p:nvSpPr>
          <p:cNvPr id="17" name="ZoneTexte 16">
            <a:extLst>
              <a:ext uri="{FF2B5EF4-FFF2-40B4-BE49-F238E27FC236}">
                <a16:creationId xmlns:a16="http://schemas.microsoft.com/office/drawing/2014/main" id="{15C51224-2208-284E-8FA2-41E8AC8CD04E}"/>
              </a:ext>
            </a:extLst>
          </p:cNvPr>
          <p:cNvSpPr txBox="1"/>
          <p:nvPr/>
        </p:nvSpPr>
        <p:spPr>
          <a:xfrm>
            <a:off x="513344" y="4041144"/>
            <a:ext cx="3568477" cy="1569660"/>
          </a:xfrm>
          <a:prstGeom prst="rect">
            <a:avLst/>
          </a:prstGeom>
          <a:noFill/>
        </p:spPr>
        <p:txBody>
          <a:bodyPr wrap="none" rtlCol="0">
            <a:spAutoFit/>
          </a:bodyPr>
          <a:lstStyle/>
          <a:p>
            <a:r>
              <a:rPr lang="fr-FR" sz="1600" u="sng" dirty="0"/>
              <a:t>Décrire la structure</a:t>
            </a:r>
          </a:p>
          <a:p>
            <a:r>
              <a:rPr lang="fr-FR" sz="1600" dirty="0"/>
              <a:t>&gt; Nom, Date de création , Type, Equipe</a:t>
            </a:r>
          </a:p>
          <a:p>
            <a:pPr marL="171450" indent="-171450">
              <a:buFont typeface="Wingdings" pitchFamily="2" charset="2"/>
              <a:buChar char="Ø"/>
            </a:pPr>
            <a:endParaRPr lang="fr-FR" sz="1600" dirty="0"/>
          </a:p>
          <a:p>
            <a:r>
              <a:rPr lang="fr-FR" sz="1600" u="sng" dirty="0"/>
              <a:t>Organigramme</a:t>
            </a:r>
            <a:r>
              <a:rPr lang="fr-FR" sz="1600" dirty="0"/>
              <a:t> nominatif et fonctionnel </a:t>
            </a:r>
          </a:p>
          <a:p>
            <a:endParaRPr lang="fr-FR" sz="1600" dirty="0"/>
          </a:p>
          <a:p>
            <a:r>
              <a:rPr lang="fr-FR" sz="1600" u="sng" dirty="0"/>
              <a:t>Mission</a:t>
            </a:r>
            <a:r>
              <a:rPr lang="fr-FR" sz="1600" dirty="0"/>
              <a:t>/activité de la structure</a:t>
            </a:r>
          </a:p>
        </p:txBody>
      </p:sp>
      <p:sp>
        <p:nvSpPr>
          <p:cNvPr id="18" name="ZoneTexte 17">
            <a:extLst>
              <a:ext uri="{FF2B5EF4-FFF2-40B4-BE49-F238E27FC236}">
                <a16:creationId xmlns:a16="http://schemas.microsoft.com/office/drawing/2014/main" id="{B72B2716-33B0-3C4B-82BC-98DCE553DB82}"/>
              </a:ext>
            </a:extLst>
          </p:cNvPr>
          <p:cNvSpPr txBox="1"/>
          <p:nvPr/>
        </p:nvSpPr>
        <p:spPr>
          <a:xfrm>
            <a:off x="513344" y="6438244"/>
            <a:ext cx="5253105" cy="338554"/>
          </a:xfrm>
          <a:prstGeom prst="rect">
            <a:avLst/>
          </a:prstGeom>
          <a:noFill/>
        </p:spPr>
        <p:txBody>
          <a:bodyPr wrap="none" rtlCol="0">
            <a:spAutoFit/>
          </a:bodyPr>
          <a:lstStyle/>
          <a:p>
            <a:r>
              <a:rPr lang="fr-FR" sz="1600" dirty="0"/>
              <a:t>Connaissances , savoir-faire , résolution d’une problématique</a:t>
            </a:r>
          </a:p>
        </p:txBody>
      </p:sp>
      <p:sp>
        <p:nvSpPr>
          <p:cNvPr id="20" name="Rectangle 19">
            <a:extLst>
              <a:ext uri="{FF2B5EF4-FFF2-40B4-BE49-F238E27FC236}">
                <a16:creationId xmlns:a16="http://schemas.microsoft.com/office/drawing/2014/main" id="{DCEC6DB6-E930-B542-8C26-1A0E8AF45AEB}"/>
              </a:ext>
            </a:extLst>
          </p:cNvPr>
          <p:cNvSpPr/>
          <p:nvPr/>
        </p:nvSpPr>
        <p:spPr>
          <a:xfrm>
            <a:off x="6179795" y="373240"/>
            <a:ext cx="5921720" cy="64178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ZoneTexte 18">
            <a:extLst>
              <a:ext uri="{FF2B5EF4-FFF2-40B4-BE49-F238E27FC236}">
                <a16:creationId xmlns:a16="http://schemas.microsoft.com/office/drawing/2014/main" id="{C96D85D3-730A-5445-958E-3256050C9CE8}"/>
              </a:ext>
            </a:extLst>
          </p:cNvPr>
          <p:cNvSpPr txBox="1"/>
          <p:nvPr/>
        </p:nvSpPr>
        <p:spPr>
          <a:xfrm>
            <a:off x="6236924" y="365153"/>
            <a:ext cx="5671361" cy="584775"/>
          </a:xfrm>
          <a:prstGeom prst="rect">
            <a:avLst/>
          </a:prstGeom>
          <a:noFill/>
        </p:spPr>
        <p:txBody>
          <a:bodyPr wrap="none" rtlCol="0">
            <a:spAutoFit/>
          </a:bodyPr>
          <a:lstStyle/>
          <a:p>
            <a:r>
              <a:rPr lang="fr-FR" sz="3200" dirty="0" err="1"/>
              <a:t>Eric</a:t>
            </a:r>
            <a:r>
              <a:rPr lang="fr-FR" sz="3200" dirty="0"/>
              <a:t>, stage en grande distribution</a:t>
            </a:r>
          </a:p>
        </p:txBody>
      </p:sp>
    </p:spTree>
    <p:extLst>
      <p:ext uri="{BB962C8B-B14F-4D97-AF65-F5344CB8AC3E}">
        <p14:creationId xmlns:p14="http://schemas.microsoft.com/office/powerpoint/2010/main" val="1695535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7144263" cy="707886"/>
          </a:xfrm>
          <a:prstGeom prst="rect">
            <a:avLst/>
          </a:prstGeom>
          <a:noFill/>
        </p:spPr>
        <p:txBody>
          <a:bodyPr wrap="none" rtlCol="0">
            <a:spAutoFit/>
          </a:bodyPr>
          <a:lstStyle/>
          <a:p>
            <a:r>
              <a:rPr lang="fr-FR" sz="4000" dirty="0"/>
              <a:t>Consignes générales de rédaction</a:t>
            </a:r>
          </a:p>
        </p:txBody>
      </p:sp>
      <p:sp>
        <p:nvSpPr>
          <p:cNvPr id="5" name="ZoneTexte 4">
            <a:extLst>
              <a:ext uri="{FF2B5EF4-FFF2-40B4-BE49-F238E27FC236}">
                <a16:creationId xmlns:a16="http://schemas.microsoft.com/office/drawing/2014/main" id="{553859A6-80E7-2D42-993E-156A29B3EF97}"/>
              </a:ext>
            </a:extLst>
          </p:cNvPr>
          <p:cNvSpPr txBox="1"/>
          <p:nvPr/>
        </p:nvSpPr>
        <p:spPr>
          <a:xfrm>
            <a:off x="1077186" y="1445788"/>
            <a:ext cx="10797571" cy="1077218"/>
          </a:xfrm>
          <a:prstGeom prst="rect">
            <a:avLst/>
          </a:prstGeom>
          <a:noFill/>
        </p:spPr>
        <p:txBody>
          <a:bodyPr wrap="none" rtlCol="0">
            <a:spAutoFit/>
          </a:bodyPr>
          <a:lstStyle/>
          <a:p>
            <a:r>
              <a:rPr lang="fr-FR" sz="3200" b="1" dirty="0"/>
              <a:t>PDF</a:t>
            </a:r>
            <a:r>
              <a:rPr lang="fr-FR" sz="3200" dirty="0"/>
              <a:t> : Nom_Prénom_Rapport-stage_L1(ou L2)CMI-IEN_2018-19 </a:t>
            </a:r>
          </a:p>
          <a:p>
            <a:r>
              <a:rPr lang="fr-FR" sz="3200" b="1" dirty="0"/>
              <a:t>&lt;10 </a:t>
            </a:r>
            <a:r>
              <a:rPr lang="fr-FR" sz="3200" dirty="0"/>
              <a:t>Mo </a:t>
            </a:r>
          </a:p>
        </p:txBody>
      </p:sp>
      <p:sp>
        <p:nvSpPr>
          <p:cNvPr id="6" name="ZoneTexte 5">
            <a:extLst>
              <a:ext uri="{FF2B5EF4-FFF2-40B4-BE49-F238E27FC236}">
                <a16:creationId xmlns:a16="http://schemas.microsoft.com/office/drawing/2014/main" id="{71F43706-12EB-024A-97A0-AC6A3D43F935}"/>
              </a:ext>
            </a:extLst>
          </p:cNvPr>
          <p:cNvSpPr txBox="1"/>
          <p:nvPr/>
        </p:nvSpPr>
        <p:spPr>
          <a:xfrm>
            <a:off x="1077186" y="3061227"/>
            <a:ext cx="4527586" cy="584775"/>
          </a:xfrm>
          <a:prstGeom prst="rect">
            <a:avLst/>
          </a:prstGeom>
          <a:noFill/>
        </p:spPr>
        <p:txBody>
          <a:bodyPr wrap="none" rtlCol="0">
            <a:spAutoFit/>
          </a:bodyPr>
          <a:lstStyle/>
          <a:p>
            <a:r>
              <a:rPr lang="fr-FR" sz="3200" b="1" dirty="0"/>
              <a:t>Typographie</a:t>
            </a:r>
            <a:r>
              <a:rPr lang="fr-FR" sz="3200" dirty="0"/>
              <a:t>: dans WORD</a:t>
            </a:r>
          </a:p>
        </p:txBody>
      </p:sp>
      <p:sp>
        <p:nvSpPr>
          <p:cNvPr id="7" name="ZoneTexte 6">
            <a:extLst>
              <a:ext uri="{FF2B5EF4-FFF2-40B4-BE49-F238E27FC236}">
                <a16:creationId xmlns:a16="http://schemas.microsoft.com/office/drawing/2014/main" id="{72BDCE41-F043-FF48-A46C-552BDD93080F}"/>
              </a:ext>
            </a:extLst>
          </p:cNvPr>
          <p:cNvSpPr txBox="1"/>
          <p:nvPr/>
        </p:nvSpPr>
        <p:spPr>
          <a:xfrm>
            <a:off x="1077186" y="5306832"/>
            <a:ext cx="2407839" cy="584775"/>
          </a:xfrm>
          <a:prstGeom prst="rect">
            <a:avLst/>
          </a:prstGeom>
          <a:noFill/>
        </p:spPr>
        <p:txBody>
          <a:bodyPr wrap="none" rtlCol="0">
            <a:spAutoFit/>
          </a:bodyPr>
          <a:lstStyle/>
          <a:p>
            <a:r>
              <a:rPr lang="fr-FR" sz="3200" dirty="0"/>
              <a:t>Mise en page</a:t>
            </a:r>
          </a:p>
        </p:txBody>
      </p:sp>
      <p:sp>
        <p:nvSpPr>
          <p:cNvPr id="11" name="ZoneTexte 10">
            <a:extLst>
              <a:ext uri="{FF2B5EF4-FFF2-40B4-BE49-F238E27FC236}">
                <a16:creationId xmlns:a16="http://schemas.microsoft.com/office/drawing/2014/main" id="{CCCB1C0C-32B7-6148-AB57-A4D55F05AF6E}"/>
              </a:ext>
            </a:extLst>
          </p:cNvPr>
          <p:cNvSpPr txBox="1"/>
          <p:nvPr/>
        </p:nvSpPr>
        <p:spPr>
          <a:xfrm>
            <a:off x="3263174" y="2292173"/>
            <a:ext cx="7604005" cy="461665"/>
          </a:xfrm>
          <a:prstGeom prst="rect">
            <a:avLst/>
          </a:prstGeom>
          <a:solidFill>
            <a:schemeClr val="bg1">
              <a:alpha val="66000"/>
            </a:schemeClr>
          </a:solidFill>
        </p:spPr>
        <p:txBody>
          <a:bodyPr wrap="none" rtlCol="0">
            <a:spAutoFit/>
          </a:bodyPr>
          <a:lstStyle/>
          <a:p>
            <a:r>
              <a:rPr lang="fr-FR" sz="2400" u="sng" dirty="0"/>
              <a:t>Ex :</a:t>
            </a:r>
            <a:r>
              <a:rPr lang="fr-FR" sz="2400" dirty="0"/>
              <a:t> Martin_Gérard_Rapport-stage_L2CMI-IEN_2018-19.pdf</a:t>
            </a:r>
          </a:p>
        </p:txBody>
      </p:sp>
      <p:sp>
        <p:nvSpPr>
          <p:cNvPr id="12" name="ZoneTexte 11">
            <a:extLst>
              <a:ext uri="{FF2B5EF4-FFF2-40B4-BE49-F238E27FC236}">
                <a16:creationId xmlns:a16="http://schemas.microsoft.com/office/drawing/2014/main" id="{CA5EADD5-75C9-EA4B-8617-E22C5281B904}"/>
              </a:ext>
            </a:extLst>
          </p:cNvPr>
          <p:cNvSpPr txBox="1"/>
          <p:nvPr/>
        </p:nvSpPr>
        <p:spPr>
          <a:xfrm>
            <a:off x="3263174" y="3722558"/>
            <a:ext cx="4676217" cy="1200329"/>
          </a:xfrm>
          <a:prstGeom prst="rect">
            <a:avLst/>
          </a:prstGeom>
          <a:solidFill>
            <a:schemeClr val="bg1">
              <a:alpha val="66000"/>
            </a:schemeClr>
          </a:solidFill>
        </p:spPr>
        <p:txBody>
          <a:bodyPr wrap="none" rtlCol="0">
            <a:spAutoFit/>
          </a:bodyPr>
          <a:lstStyle/>
          <a:p>
            <a:pPr lvl="0"/>
            <a:r>
              <a:rPr lang="fr-FR" sz="2400" u="sng" dirty="0"/>
              <a:t>Police :</a:t>
            </a:r>
            <a:r>
              <a:rPr lang="fr-FR" sz="2400" dirty="0"/>
              <a:t> Times New Roman, taille 12 </a:t>
            </a:r>
          </a:p>
          <a:p>
            <a:pPr lvl="0"/>
            <a:r>
              <a:rPr lang="fr-FR" sz="2400" u="sng" dirty="0"/>
              <a:t>Interligne : </a:t>
            </a:r>
            <a:r>
              <a:rPr lang="fr-FR" sz="2400" dirty="0"/>
              <a:t>1,5 </a:t>
            </a:r>
          </a:p>
          <a:p>
            <a:pPr lvl="0"/>
            <a:r>
              <a:rPr lang="fr-FR" sz="2400" u="sng" dirty="0"/>
              <a:t>Marges : </a:t>
            </a:r>
            <a:r>
              <a:rPr lang="fr-FR" sz="2400" dirty="0"/>
              <a:t>2,5 x 2,5 x 2,5 x 2,5 cm </a:t>
            </a:r>
          </a:p>
        </p:txBody>
      </p:sp>
      <p:sp>
        <p:nvSpPr>
          <p:cNvPr id="13" name="ZoneTexte 12">
            <a:extLst>
              <a:ext uri="{FF2B5EF4-FFF2-40B4-BE49-F238E27FC236}">
                <a16:creationId xmlns:a16="http://schemas.microsoft.com/office/drawing/2014/main" id="{5217BAC3-6F7D-4943-B325-D314C2095690}"/>
              </a:ext>
            </a:extLst>
          </p:cNvPr>
          <p:cNvSpPr txBox="1"/>
          <p:nvPr/>
        </p:nvSpPr>
        <p:spPr>
          <a:xfrm>
            <a:off x="3263174" y="5935488"/>
            <a:ext cx="3241721" cy="830997"/>
          </a:xfrm>
          <a:prstGeom prst="rect">
            <a:avLst/>
          </a:prstGeom>
          <a:solidFill>
            <a:schemeClr val="bg1">
              <a:alpha val="66000"/>
            </a:schemeClr>
          </a:solidFill>
        </p:spPr>
        <p:txBody>
          <a:bodyPr wrap="none" rtlCol="0">
            <a:spAutoFit/>
          </a:bodyPr>
          <a:lstStyle/>
          <a:p>
            <a:pPr lvl="0"/>
            <a:r>
              <a:rPr lang="fr-FR" sz="2400" u="sng" dirty="0"/>
              <a:t>Recto :</a:t>
            </a:r>
            <a:r>
              <a:rPr lang="fr-FR" sz="2400" dirty="0"/>
              <a:t> texte (numéroté)</a:t>
            </a:r>
          </a:p>
          <a:p>
            <a:pPr lvl="0"/>
            <a:r>
              <a:rPr lang="fr-FR" sz="2400" u="sng" dirty="0"/>
              <a:t>Verso : </a:t>
            </a:r>
            <a:r>
              <a:rPr lang="fr-FR" sz="2400" dirty="0"/>
              <a:t>illustrations</a:t>
            </a:r>
          </a:p>
        </p:txBody>
      </p:sp>
      <p:grpSp>
        <p:nvGrpSpPr>
          <p:cNvPr id="18" name="Groupe 17">
            <a:extLst>
              <a:ext uri="{FF2B5EF4-FFF2-40B4-BE49-F238E27FC236}">
                <a16:creationId xmlns:a16="http://schemas.microsoft.com/office/drawing/2014/main" id="{79DEAF4A-95C7-224E-BF8B-5C23D4664540}"/>
              </a:ext>
            </a:extLst>
          </p:cNvPr>
          <p:cNvGrpSpPr/>
          <p:nvPr/>
        </p:nvGrpSpPr>
        <p:grpSpPr>
          <a:xfrm>
            <a:off x="8736273" y="3722558"/>
            <a:ext cx="3138488" cy="1959871"/>
            <a:chOff x="9072563" y="4165647"/>
            <a:chExt cx="2281237" cy="1514480"/>
          </a:xfrm>
        </p:grpSpPr>
        <p:sp>
          <p:nvSpPr>
            <p:cNvPr id="14" name="Rectangle 13">
              <a:extLst>
                <a:ext uri="{FF2B5EF4-FFF2-40B4-BE49-F238E27FC236}">
                  <a16:creationId xmlns:a16="http://schemas.microsoft.com/office/drawing/2014/main" id="{2DF7F917-1899-2745-AE59-F335EFD3B917}"/>
                </a:ext>
              </a:extLst>
            </p:cNvPr>
            <p:cNvSpPr/>
            <p:nvPr/>
          </p:nvSpPr>
          <p:spPr>
            <a:xfrm>
              <a:off x="9072563" y="4170415"/>
              <a:ext cx="1071562" cy="150971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12ED9567-7CE7-BB40-BFA2-218DDBABCB56}"/>
                </a:ext>
              </a:extLst>
            </p:cNvPr>
            <p:cNvSpPr/>
            <p:nvPr/>
          </p:nvSpPr>
          <p:spPr>
            <a:xfrm>
              <a:off x="10153650" y="4165647"/>
              <a:ext cx="1071562" cy="15144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ZoneTexte 15">
              <a:extLst>
                <a:ext uri="{FF2B5EF4-FFF2-40B4-BE49-F238E27FC236}">
                  <a16:creationId xmlns:a16="http://schemas.microsoft.com/office/drawing/2014/main" id="{9A823396-55F7-6142-BD99-640D94515287}"/>
                </a:ext>
              </a:extLst>
            </p:cNvPr>
            <p:cNvSpPr txBox="1"/>
            <p:nvPr/>
          </p:nvSpPr>
          <p:spPr>
            <a:xfrm>
              <a:off x="10191749" y="4199612"/>
              <a:ext cx="1162051" cy="1308080"/>
            </a:xfrm>
            <a:prstGeom prst="rect">
              <a:avLst/>
            </a:prstGeom>
            <a:noFill/>
          </p:spPr>
          <p:txBody>
            <a:bodyPr wrap="square" rtlCol="0">
              <a:spAutoFit/>
            </a:bodyPr>
            <a:lstStyle/>
            <a:p>
              <a:r>
                <a:rPr lang="fr-FR" sz="800" dirty="0"/>
                <a:t>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blablabla </a:t>
              </a:r>
            </a:p>
          </p:txBody>
        </p:sp>
        <p:pic>
          <p:nvPicPr>
            <p:cNvPr id="17" name="Image 16">
              <a:extLst>
                <a:ext uri="{FF2B5EF4-FFF2-40B4-BE49-F238E27FC236}">
                  <a16:creationId xmlns:a16="http://schemas.microsoft.com/office/drawing/2014/main" id="{B5A26053-6BAE-BE4F-8D67-5B04646A19B8}"/>
                </a:ext>
              </a:extLst>
            </p:cNvPr>
            <p:cNvPicPr>
              <a:picLocks noChangeAspect="1"/>
            </p:cNvPicPr>
            <p:nvPr/>
          </p:nvPicPr>
          <p:blipFill rotWithShape="1">
            <a:blip r:embed="rId2"/>
            <a:srcRect l="9228" t="3558" r="6855" b="34031"/>
            <a:stretch/>
          </p:blipFill>
          <p:spPr>
            <a:xfrm>
              <a:off x="9125863" y="4538439"/>
              <a:ext cx="964962" cy="538264"/>
            </a:xfrm>
            <a:prstGeom prst="rect">
              <a:avLst/>
            </a:prstGeom>
          </p:spPr>
        </p:pic>
        <p:sp>
          <p:nvSpPr>
            <p:cNvPr id="19" name="ZoneTexte 18">
              <a:extLst>
                <a:ext uri="{FF2B5EF4-FFF2-40B4-BE49-F238E27FC236}">
                  <a16:creationId xmlns:a16="http://schemas.microsoft.com/office/drawing/2014/main" id="{D992B5A3-1E57-5348-A8DD-7F0EB51E84BD}"/>
                </a:ext>
              </a:extLst>
            </p:cNvPr>
            <p:cNvSpPr txBox="1"/>
            <p:nvPr/>
          </p:nvSpPr>
          <p:spPr>
            <a:xfrm>
              <a:off x="11035253" y="5449344"/>
              <a:ext cx="169502" cy="166483"/>
            </a:xfrm>
            <a:prstGeom prst="rect">
              <a:avLst/>
            </a:prstGeom>
            <a:noFill/>
          </p:spPr>
          <p:txBody>
            <a:bodyPr wrap="square" rtlCol="0">
              <a:spAutoFit/>
            </a:bodyPr>
            <a:lstStyle/>
            <a:p>
              <a:r>
                <a:rPr lang="fr-FR" sz="800" dirty="0"/>
                <a:t>3</a:t>
              </a:r>
            </a:p>
          </p:txBody>
        </p:sp>
      </p:grpSp>
    </p:spTree>
    <p:extLst>
      <p:ext uri="{BB962C8B-B14F-4D97-AF65-F5344CB8AC3E}">
        <p14:creationId xmlns:p14="http://schemas.microsoft.com/office/powerpoint/2010/main" val="33069958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3105658" cy="707886"/>
          </a:xfrm>
          <a:prstGeom prst="rect">
            <a:avLst/>
          </a:prstGeom>
          <a:noFill/>
        </p:spPr>
        <p:txBody>
          <a:bodyPr wrap="none" rtlCol="0">
            <a:spAutoFit/>
          </a:bodyPr>
          <a:lstStyle/>
          <a:p>
            <a:r>
              <a:rPr lang="fr-FR" sz="4000" dirty="0"/>
              <a:t>Page de garde</a:t>
            </a:r>
          </a:p>
        </p:txBody>
      </p:sp>
      <p:sp>
        <p:nvSpPr>
          <p:cNvPr id="5" name="ZoneTexte 4">
            <a:extLst>
              <a:ext uri="{FF2B5EF4-FFF2-40B4-BE49-F238E27FC236}">
                <a16:creationId xmlns:a16="http://schemas.microsoft.com/office/drawing/2014/main" id="{553859A6-80E7-2D42-993E-156A29B3EF97}"/>
              </a:ext>
            </a:extLst>
          </p:cNvPr>
          <p:cNvSpPr txBox="1"/>
          <p:nvPr/>
        </p:nvSpPr>
        <p:spPr>
          <a:xfrm>
            <a:off x="424929" y="1852735"/>
            <a:ext cx="3200363" cy="584775"/>
          </a:xfrm>
          <a:prstGeom prst="rect">
            <a:avLst/>
          </a:prstGeom>
          <a:noFill/>
        </p:spPr>
        <p:txBody>
          <a:bodyPr wrap="none" rtlCol="0">
            <a:spAutoFit/>
          </a:bodyPr>
          <a:lstStyle/>
          <a:p>
            <a:r>
              <a:rPr lang="fr-FR" sz="3200" dirty="0"/>
              <a:t>Nom de l'étudiant</a:t>
            </a:r>
          </a:p>
        </p:txBody>
      </p:sp>
      <p:sp>
        <p:nvSpPr>
          <p:cNvPr id="6" name="ZoneTexte 5">
            <a:extLst>
              <a:ext uri="{FF2B5EF4-FFF2-40B4-BE49-F238E27FC236}">
                <a16:creationId xmlns:a16="http://schemas.microsoft.com/office/drawing/2014/main" id="{71F43706-12EB-024A-97A0-AC6A3D43F935}"/>
              </a:ext>
            </a:extLst>
          </p:cNvPr>
          <p:cNvSpPr txBox="1"/>
          <p:nvPr/>
        </p:nvSpPr>
        <p:spPr>
          <a:xfrm>
            <a:off x="424929" y="3936274"/>
            <a:ext cx="3598677" cy="1077218"/>
          </a:xfrm>
          <a:prstGeom prst="rect">
            <a:avLst/>
          </a:prstGeom>
          <a:noFill/>
        </p:spPr>
        <p:txBody>
          <a:bodyPr wrap="none" rtlCol="0">
            <a:spAutoFit/>
          </a:bodyPr>
          <a:lstStyle/>
          <a:p>
            <a:r>
              <a:rPr lang="fr-FR" sz="3200" dirty="0"/>
              <a:t>Nom de la structure </a:t>
            </a:r>
          </a:p>
          <a:p>
            <a:r>
              <a:rPr lang="fr-FR" sz="3200" dirty="0"/>
              <a:t>d’accueil (+ logo)</a:t>
            </a:r>
          </a:p>
        </p:txBody>
      </p:sp>
      <p:sp>
        <p:nvSpPr>
          <p:cNvPr id="7" name="ZoneTexte 6">
            <a:extLst>
              <a:ext uri="{FF2B5EF4-FFF2-40B4-BE49-F238E27FC236}">
                <a16:creationId xmlns:a16="http://schemas.microsoft.com/office/drawing/2014/main" id="{72BDCE41-F043-FF48-A46C-552BDD93080F}"/>
              </a:ext>
            </a:extLst>
          </p:cNvPr>
          <p:cNvSpPr txBox="1"/>
          <p:nvPr/>
        </p:nvSpPr>
        <p:spPr>
          <a:xfrm>
            <a:off x="424929" y="3241761"/>
            <a:ext cx="4129720" cy="584775"/>
          </a:xfrm>
          <a:prstGeom prst="rect">
            <a:avLst/>
          </a:prstGeom>
          <a:noFill/>
        </p:spPr>
        <p:txBody>
          <a:bodyPr wrap="none" rtlCol="0">
            <a:spAutoFit/>
          </a:bodyPr>
          <a:lstStyle/>
          <a:p>
            <a:r>
              <a:rPr lang="fr-FR" sz="3200" dirty="0"/>
              <a:t>Dates et durée du stage</a:t>
            </a:r>
          </a:p>
        </p:txBody>
      </p:sp>
      <p:sp>
        <p:nvSpPr>
          <p:cNvPr id="8" name="ZoneTexte 7">
            <a:extLst>
              <a:ext uri="{FF2B5EF4-FFF2-40B4-BE49-F238E27FC236}">
                <a16:creationId xmlns:a16="http://schemas.microsoft.com/office/drawing/2014/main" id="{D44E97BE-1ABF-E548-A0CD-2FCF017DB6F2}"/>
              </a:ext>
            </a:extLst>
          </p:cNvPr>
          <p:cNvSpPr txBox="1"/>
          <p:nvPr/>
        </p:nvSpPr>
        <p:spPr>
          <a:xfrm>
            <a:off x="424929" y="1158222"/>
            <a:ext cx="958339" cy="584775"/>
          </a:xfrm>
          <a:prstGeom prst="rect">
            <a:avLst/>
          </a:prstGeom>
          <a:noFill/>
        </p:spPr>
        <p:txBody>
          <a:bodyPr wrap="none" rtlCol="0">
            <a:spAutoFit/>
          </a:bodyPr>
          <a:lstStyle/>
          <a:p>
            <a:r>
              <a:rPr lang="fr-FR" sz="3200" dirty="0"/>
              <a:t>Titre</a:t>
            </a:r>
          </a:p>
        </p:txBody>
      </p:sp>
      <p:sp>
        <p:nvSpPr>
          <p:cNvPr id="9" name="ZoneTexte 8">
            <a:extLst>
              <a:ext uri="{FF2B5EF4-FFF2-40B4-BE49-F238E27FC236}">
                <a16:creationId xmlns:a16="http://schemas.microsoft.com/office/drawing/2014/main" id="{AC1830CD-5F5D-D744-81E0-9AE4D0AB0B84}"/>
              </a:ext>
            </a:extLst>
          </p:cNvPr>
          <p:cNvSpPr txBox="1"/>
          <p:nvPr/>
        </p:nvSpPr>
        <p:spPr>
          <a:xfrm>
            <a:off x="424929" y="2547248"/>
            <a:ext cx="4197816" cy="584775"/>
          </a:xfrm>
          <a:prstGeom prst="rect">
            <a:avLst/>
          </a:prstGeom>
          <a:noFill/>
        </p:spPr>
        <p:txBody>
          <a:bodyPr wrap="none" rtlCol="0">
            <a:spAutoFit/>
          </a:bodyPr>
          <a:lstStyle/>
          <a:p>
            <a:r>
              <a:rPr lang="fr-FR" sz="3200" dirty="0"/>
              <a:t>Nom du maître de stage</a:t>
            </a:r>
          </a:p>
        </p:txBody>
      </p:sp>
      <p:sp>
        <p:nvSpPr>
          <p:cNvPr id="11" name="ZoneTexte 10">
            <a:extLst>
              <a:ext uri="{FF2B5EF4-FFF2-40B4-BE49-F238E27FC236}">
                <a16:creationId xmlns:a16="http://schemas.microsoft.com/office/drawing/2014/main" id="{61324D19-1559-D341-9C73-E8C78D92218E}"/>
              </a:ext>
            </a:extLst>
          </p:cNvPr>
          <p:cNvSpPr txBox="1"/>
          <p:nvPr/>
        </p:nvSpPr>
        <p:spPr>
          <a:xfrm>
            <a:off x="424929" y="5123230"/>
            <a:ext cx="5059014" cy="830997"/>
          </a:xfrm>
          <a:prstGeom prst="rect">
            <a:avLst/>
          </a:prstGeom>
          <a:noFill/>
        </p:spPr>
        <p:txBody>
          <a:bodyPr wrap="none" rtlCol="0">
            <a:spAutoFit/>
          </a:bodyPr>
          <a:lstStyle/>
          <a:p>
            <a:r>
              <a:rPr lang="fr-FR" sz="3200" dirty="0"/>
              <a:t>Contexte du rapport </a:t>
            </a:r>
          </a:p>
          <a:p>
            <a:r>
              <a:rPr lang="fr-FR" sz="1600" dirty="0"/>
              <a:t>(spécialité CMI, nom et code de l'UE + logos UM, </a:t>
            </a:r>
            <a:r>
              <a:rPr lang="fr-FR" sz="1600" dirty="0" err="1"/>
              <a:t>FdS</a:t>
            </a:r>
            <a:r>
              <a:rPr lang="fr-FR" sz="1600" dirty="0"/>
              <a:t>, CMI)</a:t>
            </a:r>
          </a:p>
        </p:txBody>
      </p:sp>
      <p:sp>
        <p:nvSpPr>
          <p:cNvPr id="12" name="ZoneTexte 11">
            <a:extLst>
              <a:ext uri="{FF2B5EF4-FFF2-40B4-BE49-F238E27FC236}">
                <a16:creationId xmlns:a16="http://schemas.microsoft.com/office/drawing/2014/main" id="{8C0D7DCB-906C-824F-89C3-94B26F2C80E6}"/>
              </a:ext>
            </a:extLst>
          </p:cNvPr>
          <p:cNvSpPr txBox="1"/>
          <p:nvPr/>
        </p:nvSpPr>
        <p:spPr>
          <a:xfrm>
            <a:off x="424929" y="6063962"/>
            <a:ext cx="7309180" cy="584775"/>
          </a:xfrm>
          <a:prstGeom prst="rect">
            <a:avLst/>
          </a:prstGeom>
          <a:noFill/>
        </p:spPr>
        <p:txBody>
          <a:bodyPr wrap="none" rtlCol="0">
            <a:spAutoFit/>
          </a:bodyPr>
          <a:lstStyle/>
          <a:p>
            <a:r>
              <a:rPr lang="fr-FR" sz="3200" dirty="0"/>
              <a:t>Illustrations avec sources (=droit d’auteur)</a:t>
            </a:r>
          </a:p>
        </p:txBody>
      </p:sp>
      <p:sp>
        <p:nvSpPr>
          <p:cNvPr id="13" name="Rectangle 12">
            <a:extLst>
              <a:ext uri="{FF2B5EF4-FFF2-40B4-BE49-F238E27FC236}">
                <a16:creationId xmlns:a16="http://schemas.microsoft.com/office/drawing/2014/main" id="{7CF2D55F-15A2-E84F-BBB0-162E87906B1F}"/>
              </a:ext>
            </a:extLst>
          </p:cNvPr>
          <p:cNvSpPr/>
          <p:nvPr/>
        </p:nvSpPr>
        <p:spPr>
          <a:xfrm>
            <a:off x="6567055" y="818320"/>
            <a:ext cx="3883231" cy="4917462"/>
          </a:xfrm>
          <a:prstGeom prst="rect">
            <a:avLst/>
          </a:prstGeom>
          <a:solidFill>
            <a:schemeClr val="bg1"/>
          </a:solidFill>
          <a:ln w="635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Etude </a:t>
            </a:r>
          </a:p>
        </p:txBody>
      </p:sp>
      <p:sp>
        <p:nvSpPr>
          <p:cNvPr id="14" name="ZoneTexte 13">
            <a:extLst>
              <a:ext uri="{FF2B5EF4-FFF2-40B4-BE49-F238E27FC236}">
                <a16:creationId xmlns:a16="http://schemas.microsoft.com/office/drawing/2014/main" id="{ADC6E666-8F49-844B-959B-88B0895EE27E}"/>
              </a:ext>
            </a:extLst>
          </p:cNvPr>
          <p:cNvSpPr txBox="1"/>
          <p:nvPr/>
        </p:nvSpPr>
        <p:spPr>
          <a:xfrm>
            <a:off x="6958090" y="1583441"/>
            <a:ext cx="3101159" cy="584775"/>
          </a:xfrm>
          <a:prstGeom prst="rect">
            <a:avLst/>
          </a:prstGeom>
          <a:noFill/>
        </p:spPr>
        <p:txBody>
          <a:bodyPr wrap="square" rtlCol="0">
            <a:spAutoFit/>
          </a:bodyPr>
          <a:lstStyle/>
          <a:p>
            <a:pPr algn="ctr"/>
            <a:r>
              <a:rPr lang="fr-FR" sz="1600" dirty="0"/>
              <a:t>Etude du comportement de la souris boréale (</a:t>
            </a:r>
            <a:r>
              <a:rPr lang="fr-FR" sz="1600" i="1" dirty="0" err="1"/>
              <a:t>Souritus</a:t>
            </a:r>
            <a:r>
              <a:rPr lang="fr-FR" sz="1600" i="1" dirty="0"/>
              <a:t> </a:t>
            </a:r>
            <a:r>
              <a:rPr lang="fr-FR" sz="1600" i="1" dirty="0" err="1"/>
              <a:t>borealis</a:t>
            </a:r>
            <a:r>
              <a:rPr lang="fr-FR" sz="1600" dirty="0"/>
              <a:t>)</a:t>
            </a:r>
          </a:p>
        </p:txBody>
      </p:sp>
      <p:sp>
        <p:nvSpPr>
          <p:cNvPr id="15" name="ZoneTexte 14">
            <a:extLst>
              <a:ext uri="{FF2B5EF4-FFF2-40B4-BE49-F238E27FC236}">
                <a16:creationId xmlns:a16="http://schemas.microsoft.com/office/drawing/2014/main" id="{DB6EB68D-85ED-D640-B4AD-AA737A7EC118}"/>
              </a:ext>
            </a:extLst>
          </p:cNvPr>
          <p:cNvSpPr txBox="1"/>
          <p:nvPr/>
        </p:nvSpPr>
        <p:spPr>
          <a:xfrm>
            <a:off x="6958090" y="2406367"/>
            <a:ext cx="3101159" cy="276999"/>
          </a:xfrm>
          <a:prstGeom prst="rect">
            <a:avLst/>
          </a:prstGeom>
          <a:noFill/>
        </p:spPr>
        <p:txBody>
          <a:bodyPr wrap="square" rtlCol="0">
            <a:spAutoFit/>
          </a:bodyPr>
          <a:lstStyle/>
          <a:p>
            <a:pPr algn="ctr"/>
            <a:r>
              <a:rPr lang="fr-FR" sz="1200" dirty="0"/>
              <a:t>Jean OXHENLIN</a:t>
            </a:r>
          </a:p>
        </p:txBody>
      </p:sp>
      <p:sp>
        <p:nvSpPr>
          <p:cNvPr id="16" name="ZoneTexte 15">
            <a:extLst>
              <a:ext uri="{FF2B5EF4-FFF2-40B4-BE49-F238E27FC236}">
                <a16:creationId xmlns:a16="http://schemas.microsoft.com/office/drawing/2014/main" id="{EEAAC97B-B9F1-4248-BF0C-C7A04EBF1CFB}"/>
              </a:ext>
            </a:extLst>
          </p:cNvPr>
          <p:cNvSpPr txBox="1"/>
          <p:nvPr/>
        </p:nvSpPr>
        <p:spPr>
          <a:xfrm>
            <a:off x="6958090" y="2944611"/>
            <a:ext cx="3101159" cy="461665"/>
          </a:xfrm>
          <a:prstGeom prst="rect">
            <a:avLst/>
          </a:prstGeom>
          <a:noFill/>
        </p:spPr>
        <p:txBody>
          <a:bodyPr wrap="square" rtlCol="0">
            <a:spAutoFit/>
          </a:bodyPr>
          <a:lstStyle/>
          <a:p>
            <a:pPr algn="ctr"/>
            <a:r>
              <a:rPr lang="fr-FR" sz="1200" dirty="0"/>
              <a:t>Stage réalisé sous la direction de Marine Blandin, du 3 mars au 3 juillet 2018 (5 mois)</a:t>
            </a:r>
          </a:p>
        </p:txBody>
      </p:sp>
      <p:sp>
        <p:nvSpPr>
          <p:cNvPr id="17" name="ZoneTexte 16">
            <a:extLst>
              <a:ext uri="{FF2B5EF4-FFF2-40B4-BE49-F238E27FC236}">
                <a16:creationId xmlns:a16="http://schemas.microsoft.com/office/drawing/2014/main" id="{500C1B8D-F914-044E-9D49-C8F26B2D6626}"/>
              </a:ext>
            </a:extLst>
          </p:cNvPr>
          <p:cNvSpPr txBox="1"/>
          <p:nvPr/>
        </p:nvSpPr>
        <p:spPr>
          <a:xfrm>
            <a:off x="6965369" y="3629942"/>
            <a:ext cx="2007181" cy="461665"/>
          </a:xfrm>
          <a:prstGeom prst="rect">
            <a:avLst/>
          </a:prstGeom>
          <a:noFill/>
        </p:spPr>
        <p:txBody>
          <a:bodyPr wrap="square" rtlCol="0">
            <a:spAutoFit/>
          </a:bodyPr>
          <a:lstStyle/>
          <a:p>
            <a:pPr algn="ctr"/>
            <a:r>
              <a:rPr lang="fr-FR" sz="1200" dirty="0"/>
              <a:t>Laboratoire </a:t>
            </a:r>
            <a:r>
              <a:rPr lang="fr-FR" sz="1200" dirty="0" err="1"/>
              <a:t>Lireco</a:t>
            </a:r>
            <a:r>
              <a:rPr lang="fr-FR" sz="1200" dirty="0"/>
              <a:t> (Montpellier)</a:t>
            </a:r>
          </a:p>
        </p:txBody>
      </p:sp>
      <p:pic>
        <p:nvPicPr>
          <p:cNvPr id="18" name="Image 17">
            <a:extLst>
              <a:ext uri="{FF2B5EF4-FFF2-40B4-BE49-F238E27FC236}">
                <a16:creationId xmlns:a16="http://schemas.microsoft.com/office/drawing/2014/main" id="{CA05D880-3D84-084C-87E3-A2C0F8BBD4AD}"/>
              </a:ext>
            </a:extLst>
          </p:cNvPr>
          <p:cNvPicPr>
            <a:picLocks noChangeAspect="1"/>
          </p:cNvPicPr>
          <p:nvPr/>
        </p:nvPicPr>
        <p:blipFill rotWithShape="1">
          <a:blip r:embed="rId2"/>
          <a:srcRect b="25117"/>
          <a:stretch/>
        </p:blipFill>
        <p:spPr>
          <a:xfrm>
            <a:off x="8736046" y="3566203"/>
            <a:ext cx="1489328" cy="517793"/>
          </a:xfrm>
          <a:prstGeom prst="rect">
            <a:avLst/>
          </a:prstGeom>
        </p:spPr>
      </p:pic>
      <p:sp>
        <p:nvSpPr>
          <p:cNvPr id="19" name="ZoneTexte 18">
            <a:extLst>
              <a:ext uri="{FF2B5EF4-FFF2-40B4-BE49-F238E27FC236}">
                <a16:creationId xmlns:a16="http://schemas.microsoft.com/office/drawing/2014/main" id="{69EAA6C7-0949-A14B-A87F-9B5B2C568E62}"/>
              </a:ext>
            </a:extLst>
          </p:cNvPr>
          <p:cNvSpPr txBox="1"/>
          <p:nvPr/>
        </p:nvSpPr>
        <p:spPr>
          <a:xfrm>
            <a:off x="6965369" y="4293747"/>
            <a:ext cx="3101159" cy="276999"/>
          </a:xfrm>
          <a:prstGeom prst="rect">
            <a:avLst/>
          </a:prstGeom>
          <a:noFill/>
        </p:spPr>
        <p:txBody>
          <a:bodyPr wrap="square" rtlCol="0">
            <a:spAutoFit/>
          </a:bodyPr>
          <a:lstStyle/>
          <a:p>
            <a:pPr algn="ctr"/>
            <a:r>
              <a:rPr lang="fr-FR" sz="1200" dirty="0"/>
              <a:t>CMI spécialité XXX,  HLBE XXX</a:t>
            </a:r>
          </a:p>
        </p:txBody>
      </p:sp>
      <p:pic>
        <p:nvPicPr>
          <p:cNvPr id="20" name="Image 19">
            <a:extLst>
              <a:ext uri="{FF2B5EF4-FFF2-40B4-BE49-F238E27FC236}">
                <a16:creationId xmlns:a16="http://schemas.microsoft.com/office/drawing/2014/main" id="{93C92406-B262-AD46-915B-440D54C434DB}"/>
              </a:ext>
            </a:extLst>
          </p:cNvPr>
          <p:cNvPicPr>
            <a:picLocks noChangeAspect="1"/>
          </p:cNvPicPr>
          <p:nvPr/>
        </p:nvPicPr>
        <p:blipFill>
          <a:blip r:embed="rId3"/>
          <a:stretch>
            <a:fillRect/>
          </a:stretch>
        </p:blipFill>
        <p:spPr>
          <a:xfrm>
            <a:off x="6986515" y="4779467"/>
            <a:ext cx="747594" cy="747594"/>
          </a:xfrm>
          <a:prstGeom prst="rect">
            <a:avLst/>
          </a:prstGeom>
        </p:spPr>
      </p:pic>
      <p:pic>
        <p:nvPicPr>
          <p:cNvPr id="21" name="Image 20">
            <a:extLst>
              <a:ext uri="{FF2B5EF4-FFF2-40B4-BE49-F238E27FC236}">
                <a16:creationId xmlns:a16="http://schemas.microsoft.com/office/drawing/2014/main" id="{A7B4FCF8-27B3-474F-AA7A-419E2AAE6960}"/>
              </a:ext>
            </a:extLst>
          </p:cNvPr>
          <p:cNvPicPr>
            <a:picLocks noChangeAspect="1"/>
          </p:cNvPicPr>
          <p:nvPr/>
        </p:nvPicPr>
        <p:blipFill>
          <a:blip r:embed="rId4"/>
          <a:stretch>
            <a:fillRect/>
          </a:stretch>
        </p:blipFill>
        <p:spPr>
          <a:xfrm>
            <a:off x="8192355" y="4752616"/>
            <a:ext cx="799393" cy="799393"/>
          </a:xfrm>
          <a:prstGeom prst="rect">
            <a:avLst/>
          </a:prstGeom>
        </p:spPr>
      </p:pic>
      <p:pic>
        <p:nvPicPr>
          <p:cNvPr id="22" name="Image 21">
            <a:extLst>
              <a:ext uri="{FF2B5EF4-FFF2-40B4-BE49-F238E27FC236}">
                <a16:creationId xmlns:a16="http://schemas.microsoft.com/office/drawing/2014/main" id="{06A9E40C-3EC8-9C4B-9D32-A7B069195447}"/>
              </a:ext>
            </a:extLst>
          </p:cNvPr>
          <p:cNvPicPr>
            <a:picLocks noChangeAspect="1"/>
          </p:cNvPicPr>
          <p:nvPr/>
        </p:nvPicPr>
        <p:blipFill>
          <a:blip r:embed="rId5"/>
          <a:stretch>
            <a:fillRect/>
          </a:stretch>
        </p:blipFill>
        <p:spPr>
          <a:xfrm>
            <a:off x="9323475" y="4859354"/>
            <a:ext cx="822825" cy="622629"/>
          </a:xfrm>
          <a:prstGeom prst="rect">
            <a:avLst/>
          </a:prstGeom>
        </p:spPr>
      </p:pic>
    </p:spTree>
    <p:extLst>
      <p:ext uri="{BB962C8B-B14F-4D97-AF65-F5344CB8AC3E}">
        <p14:creationId xmlns:p14="http://schemas.microsoft.com/office/powerpoint/2010/main" val="538727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2301912" cy="707886"/>
          </a:xfrm>
          <a:prstGeom prst="rect">
            <a:avLst/>
          </a:prstGeom>
          <a:noFill/>
        </p:spPr>
        <p:txBody>
          <a:bodyPr wrap="none" rtlCol="0">
            <a:spAutoFit/>
          </a:bodyPr>
          <a:lstStyle/>
          <a:p>
            <a:r>
              <a:rPr lang="fr-FR" sz="4000" dirty="0"/>
              <a:t>Sommaire</a:t>
            </a:r>
          </a:p>
        </p:txBody>
      </p:sp>
      <p:sp>
        <p:nvSpPr>
          <p:cNvPr id="6" name="ZoneTexte 5">
            <a:extLst>
              <a:ext uri="{FF2B5EF4-FFF2-40B4-BE49-F238E27FC236}">
                <a16:creationId xmlns:a16="http://schemas.microsoft.com/office/drawing/2014/main" id="{71F43706-12EB-024A-97A0-AC6A3D43F935}"/>
              </a:ext>
            </a:extLst>
          </p:cNvPr>
          <p:cNvSpPr txBox="1"/>
          <p:nvPr/>
        </p:nvSpPr>
        <p:spPr>
          <a:xfrm>
            <a:off x="983554" y="1218339"/>
            <a:ext cx="6714915" cy="584775"/>
          </a:xfrm>
          <a:prstGeom prst="rect">
            <a:avLst/>
          </a:prstGeom>
          <a:noFill/>
        </p:spPr>
        <p:txBody>
          <a:bodyPr wrap="none" rtlCol="0">
            <a:spAutoFit/>
          </a:bodyPr>
          <a:lstStyle/>
          <a:p>
            <a:r>
              <a:rPr lang="fr-FR" sz="3200" b="1" dirty="0"/>
              <a:t>Pas de numérotation, </a:t>
            </a:r>
            <a:r>
              <a:rPr lang="fr-FR" sz="3200" b="1" dirty="0" err="1"/>
              <a:t>cf</a:t>
            </a:r>
            <a:r>
              <a:rPr lang="fr-FR" sz="3200" b="1" dirty="0"/>
              <a:t> page de garde</a:t>
            </a:r>
            <a:endParaRPr lang="fr-FR" sz="3200" dirty="0"/>
          </a:p>
        </p:txBody>
      </p:sp>
      <p:pic>
        <p:nvPicPr>
          <p:cNvPr id="11" name="Image 10">
            <a:extLst>
              <a:ext uri="{FF2B5EF4-FFF2-40B4-BE49-F238E27FC236}">
                <a16:creationId xmlns:a16="http://schemas.microsoft.com/office/drawing/2014/main" id="{886CBE55-E96A-9C48-998D-A8753FCACA49}"/>
              </a:ext>
            </a:extLst>
          </p:cNvPr>
          <p:cNvPicPr>
            <a:picLocks noChangeAspect="1"/>
          </p:cNvPicPr>
          <p:nvPr/>
        </p:nvPicPr>
        <p:blipFill rotWithShape="1">
          <a:blip r:embed="rId2"/>
          <a:srcRect b="563"/>
          <a:stretch/>
        </p:blipFill>
        <p:spPr>
          <a:xfrm>
            <a:off x="2855223" y="2187327"/>
            <a:ext cx="5926138" cy="4351585"/>
          </a:xfrm>
          <a:prstGeom prst="rect">
            <a:avLst/>
          </a:prstGeom>
        </p:spPr>
      </p:pic>
    </p:spTree>
    <p:extLst>
      <p:ext uri="{BB962C8B-B14F-4D97-AF65-F5344CB8AC3E}">
        <p14:creationId xmlns:p14="http://schemas.microsoft.com/office/powerpoint/2010/main" val="3872053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909583" y="1859340"/>
            <a:ext cx="6372834" cy="2554545"/>
          </a:xfrm>
          <a:prstGeom prst="rect">
            <a:avLst/>
          </a:prstGeom>
          <a:noFill/>
        </p:spPr>
        <p:txBody>
          <a:bodyPr wrap="none" rtlCol="0">
            <a:spAutoFit/>
          </a:bodyPr>
          <a:lstStyle/>
          <a:p>
            <a:pPr lvl="0" algn="ctr"/>
            <a:r>
              <a:rPr lang="fr-FR" sz="4000" b="1" dirty="0"/>
              <a:t>Introduction </a:t>
            </a:r>
          </a:p>
          <a:p>
            <a:pPr lvl="0" algn="ctr"/>
            <a:endParaRPr lang="fr-FR" sz="4000" b="1" dirty="0"/>
          </a:p>
          <a:p>
            <a:pPr lvl="0" algn="ctr"/>
            <a:r>
              <a:rPr lang="fr-FR" sz="4000" b="1" dirty="0"/>
              <a:t>(+ environnement de travail) </a:t>
            </a:r>
          </a:p>
          <a:p>
            <a:pPr lvl="0" algn="ctr"/>
            <a:r>
              <a:rPr lang="fr-FR" sz="4000" b="1" dirty="0"/>
              <a:t>2 à 3 pages MAX</a:t>
            </a:r>
            <a:endParaRPr lang="fr-FR" sz="4000" dirty="0"/>
          </a:p>
        </p:txBody>
      </p:sp>
    </p:spTree>
    <p:extLst>
      <p:ext uri="{BB962C8B-B14F-4D97-AF65-F5344CB8AC3E}">
        <p14:creationId xmlns:p14="http://schemas.microsoft.com/office/powerpoint/2010/main" val="3991832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6412461" cy="707886"/>
          </a:xfrm>
          <a:prstGeom prst="rect">
            <a:avLst/>
          </a:prstGeom>
          <a:noFill/>
        </p:spPr>
        <p:txBody>
          <a:bodyPr wrap="none" rtlCol="0">
            <a:spAutoFit/>
          </a:bodyPr>
          <a:lstStyle/>
          <a:p>
            <a:r>
              <a:rPr lang="fr-FR" sz="4000" dirty="0"/>
              <a:t>Présentation de l’introduction</a:t>
            </a:r>
          </a:p>
        </p:txBody>
      </p:sp>
      <p:sp>
        <p:nvSpPr>
          <p:cNvPr id="5" name="ZoneTexte 4">
            <a:extLst>
              <a:ext uri="{FF2B5EF4-FFF2-40B4-BE49-F238E27FC236}">
                <a16:creationId xmlns:a16="http://schemas.microsoft.com/office/drawing/2014/main" id="{553859A6-80E7-2D42-993E-156A29B3EF97}"/>
              </a:ext>
            </a:extLst>
          </p:cNvPr>
          <p:cNvSpPr txBox="1"/>
          <p:nvPr/>
        </p:nvSpPr>
        <p:spPr>
          <a:xfrm>
            <a:off x="1077186" y="1745490"/>
            <a:ext cx="5246757" cy="584775"/>
          </a:xfrm>
          <a:prstGeom prst="rect">
            <a:avLst/>
          </a:prstGeom>
          <a:noFill/>
        </p:spPr>
        <p:txBody>
          <a:bodyPr wrap="none" rtlCol="0">
            <a:spAutoFit/>
          </a:bodyPr>
          <a:lstStyle/>
          <a:p>
            <a:r>
              <a:rPr lang="fr-FR" sz="3200" dirty="0"/>
              <a:t>1. Contexte socio-économique</a:t>
            </a:r>
          </a:p>
        </p:txBody>
      </p:sp>
      <p:sp>
        <p:nvSpPr>
          <p:cNvPr id="6" name="ZoneTexte 5">
            <a:extLst>
              <a:ext uri="{FF2B5EF4-FFF2-40B4-BE49-F238E27FC236}">
                <a16:creationId xmlns:a16="http://schemas.microsoft.com/office/drawing/2014/main" id="{71F43706-12EB-024A-97A0-AC6A3D43F935}"/>
              </a:ext>
            </a:extLst>
          </p:cNvPr>
          <p:cNvSpPr txBox="1"/>
          <p:nvPr/>
        </p:nvSpPr>
        <p:spPr>
          <a:xfrm>
            <a:off x="1077186" y="3055183"/>
            <a:ext cx="6849824" cy="584775"/>
          </a:xfrm>
          <a:prstGeom prst="rect">
            <a:avLst/>
          </a:prstGeom>
          <a:noFill/>
        </p:spPr>
        <p:txBody>
          <a:bodyPr wrap="none" rtlCol="0">
            <a:spAutoFit/>
          </a:bodyPr>
          <a:lstStyle/>
          <a:p>
            <a:r>
              <a:rPr lang="fr-FR" sz="3200" dirty="0"/>
              <a:t>2. Présentation de la structure d’accueil</a:t>
            </a:r>
          </a:p>
        </p:txBody>
      </p:sp>
      <p:sp>
        <p:nvSpPr>
          <p:cNvPr id="7" name="ZoneTexte 6">
            <a:extLst>
              <a:ext uri="{FF2B5EF4-FFF2-40B4-BE49-F238E27FC236}">
                <a16:creationId xmlns:a16="http://schemas.microsoft.com/office/drawing/2014/main" id="{72BDCE41-F043-FF48-A46C-552BDD93080F}"/>
              </a:ext>
            </a:extLst>
          </p:cNvPr>
          <p:cNvSpPr txBox="1"/>
          <p:nvPr/>
        </p:nvSpPr>
        <p:spPr>
          <a:xfrm>
            <a:off x="1077186" y="4493460"/>
            <a:ext cx="3409716" cy="584775"/>
          </a:xfrm>
          <a:prstGeom prst="rect">
            <a:avLst/>
          </a:prstGeom>
          <a:noFill/>
        </p:spPr>
        <p:txBody>
          <a:bodyPr wrap="none" rtlCol="0">
            <a:spAutoFit/>
          </a:bodyPr>
          <a:lstStyle/>
          <a:p>
            <a:r>
              <a:rPr lang="fr-FR" sz="3200" dirty="0"/>
              <a:t>3. Objectif du stage</a:t>
            </a:r>
          </a:p>
        </p:txBody>
      </p:sp>
    </p:spTree>
    <p:extLst>
      <p:ext uri="{BB962C8B-B14F-4D97-AF65-F5344CB8AC3E}">
        <p14:creationId xmlns:p14="http://schemas.microsoft.com/office/powerpoint/2010/main" val="4118992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6504666" cy="707886"/>
          </a:xfrm>
          <a:prstGeom prst="rect">
            <a:avLst/>
          </a:prstGeom>
          <a:noFill/>
        </p:spPr>
        <p:txBody>
          <a:bodyPr wrap="none" rtlCol="0">
            <a:spAutoFit/>
          </a:bodyPr>
          <a:lstStyle/>
          <a:p>
            <a:r>
              <a:rPr lang="fr-FR" sz="4000" dirty="0"/>
              <a:t>1. Contexte socio-économique</a:t>
            </a:r>
          </a:p>
        </p:txBody>
      </p:sp>
      <p:sp>
        <p:nvSpPr>
          <p:cNvPr id="5" name="ZoneTexte 4">
            <a:extLst>
              <a:ext uri="{FF2B5EF4-FFF2-40B4-BE49-F238E27FC236}">
                <a16:creationId xmlns:a16="http://schemas.microsoft.com/office/drawing/2014/main" id="{553859A6-80E7-2D42-993E-156A29B3EF97}"/>
              </a:ext>
            </a:extLst>
          </p:cNvPr>
          <p:cNvSpPr txBox="1"/>
          <p:nvPr/>
        </p:nvSpPr>
        <p:spPr>
          <a:xfrm>
            <a:off x="830709" y="1573006"/>
            <a:ext cx="8396722" cy="584775"/>
          </a:xfrm>
          <a:prstGeom prst="rect">
            <a:avLst/>
          </a:prstGeom>
          <a:noFill/>
        </p:spPr>
        <p:txBody>
          <a:bodyPr wrap="none" rtlCol="0">
            <a:spAutoFit/>
          </a:bodyPr>
          <a:lstStyle/>
          <a:p>
            <a:r>
              <a:rPr lang="fr-FR" sz="3200" b="1" dirty="0"/>
              <a:t>Organisation</a:t>
            </a:r>
            <a:r>
              <a:rPr lang="fr-FR" sz="3200" dirty="0"/>
              <a:t> et </a:t>
            </a:r>
            <a:r>
              <a:rPr lang="fr-FR" sz="3200" b="1" dirty="0"/>
              <a:t>Activités</a:t>
            </a:r>
            <a:r>
              <a:rPr lang="fr-FR" sz="3200" dirty="0"/>
              <a:t> de la structure d’accueil</a:t>
            </a:r>
          </a:p>
        </p:txBody>
      </p:sp>
      <p:sp>
        <p:nvSpPr>
          <p:cNvPr id="6" name="ZoneTexte 5">
            <a:extLst>
              <a:ext uri="{FF2B5EF4-FFF2-40B4-BE49-F238E27FC236}">
                <a16:creationId xmlns:a16="http://schemas.microsoft.com/office/drawing/2014/main" id="{71F43706-12EB-024A-97A0-AC6A3D43F935}"/>
              </a:ext>
            </a:extLst>
          </p:cNvPr>
          <p:cNvSpPr txBox="1"/>
          <p:nvPr/>
        </p:nvSpPr>
        <p:spPr>
          <a:xfrm>
            <a:off x="1341157" y="2705848"/>
            <a:ext cx="10850843" cy="3046988"/>
          </a:xfrm>
          <a:prstGeom prst="rect">
            <a:avLst/>
          </a:prstGeom>
          <a:noFill/>
        </p:spPr>
        <p:txBody>
          <a:bodyPr wrap="square" rtlCol="0">
            <a:spAutoFit/>
          </a:bodyPr>
          <a:lstStyle/>
          <a:p>
            <a:r>
              <a:rPr lang="fr-FR" sz="3200" b="1" dirty="0"/>
              <a:t>Secteu</a:t>
            </a:r>
            <a:r>
              <a:rPr lang="fr-FR" sz="3200" dirty="0"/>
              <a:t>r d’activité (fabrication / industrie / commerce / services)</a:t>
            </a:r>
          </a:p>
          <a:p>
            <a:endParaRPr lang="fr-FR" sz="3200" dirty="0"/>
          </a:p>
          <a:p>
            <a:r>
              <a:rPr lang="fr-FR" sz="3200" b="1" dirty="0"/>
              <a:t>Domaine</a:t>
            </a:r>
            <a:r>
              <a:rPr lang="fr-FR" sz="3200" dirty="0"/>
              <a:t> d’activité (agriculture, lasers, cosmétique, etc.) </a:t>
            </a:r>
          </a:p>
          <a:p>
            <a:endParaRPr lang="fr-FR" sz="3200" dirty="0"/>
          </a:p>
          <a:p>
            <a:r>
              <a:rPr lang="fr-FR" sz="3200" dirty="0"/>
              <a:t>Détailler les </a:t>
            </a:r>
            <a:r>
              <a:rPr lang="fr-FR" sz="3200" b="1" dirty="0"/>
              <a:t>produits</a:t>
            </a:r>
            <a:r>
              <a:rPr lang="fr-FR" sz="3200" dirty="0"/>
              <a:t> et/ou </a:t>
            </a:r>
            <a:r>
              <a:rPr lang="fr-FR" sz="3200" b="1" dirty="0"/>
              <a:t>services</a:t>
            </a:r>
            <a:r>
              <a:rPr lang="fr-FR" sz="3200" dirty="0"/>
              <a:t> et/ou </a:t>
            </a:r>
            <a:r>
              <a:rPr lang="fr-FR" sz="3200" b="1" dirty="0"/>
              <a:t>missions</a:t>
            </a:r>
            <a:r>
              <a:rPr lang="fr-FR" sz="3200" dirty="0"/>
              <a:t> de votre structure d’accueil </a:t>
            </a:r>
          </a:p>
        </p:txBody>
      </p:sp>
      <p:sp>
        <p:nvSpPr>
          <p:cNvPr id="11" name="ZoneTexte 10">
            <a:extLst>
              <a:ext uri="{FF2B5EF4-FFF2-40B4-BE49-F238E27FC236}">
                <a16:creationId xmlns:a16="http://schemas.microsoft.com/office/drawing/2014/main" id="{BDE623BC-8F2F-C544-BF99-EA837ADD9CEF}"/>
              </a:ext>
            </a:extLst>
          </p:cNvPr>
          <p:cNvSpPr txBox="1"/>
          <p:nvPr/>
        </p:nvSpPr>
        <p:spPr>
          <a:xfrm>
            <a:off x="8927393" y="402821"/>
            <a:ext cx="3033587" cy="830997"/>
          </a:xfrm>
          <a:prstGeom prst="rect">
            <a:avLst/>
          </a:prstGeom>
          <a:solidFill>
            <a:srgbClr val="FF0000">
              <a:alpha val="24000"/>
            </a:srgbClr>
          </a:solidFill>
          <a:ln w="25400">
            <a:solidFill>
              <a:srgbClr val="FF0000"/>
            </a:solidFill>
          </a:ln>
        </p:spPr>
        <p:txBody>
          <a:bodyPr wrap="none" rtlCol="0">
            <a:spAutoFit/>
          </a:bodyPr>
          <a:lstStyle/>
          <a:p>
            <a:r>
              <a:rPr lang="fr-FR" sz="4800" b="1" dirty="0"/>
              <a:t>1</a:t>
            </a:r>
            <a:r>
              <a:rPr lang="fr-FR" sz="4800" dirty="0"/>
              <a:t> page max</a:t>
            </a:r>
          </a:p>
        </p:txBody>
      </p:sp>
    </p:spTree>
    <p:extLst>
      <p:ext uri="{BB962C8B-B14F-4D97-AF65-F5344CB8AC3E}">
        <p14:creationId xmlns:p14="http://schemas.microsoft.com/office/powerpoint/2010/main" val="1678201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6504666" cy="707886"/>
          </a:xfrm>
          <a:prstGeom prst="rect">
            <a:avLst/>
          </a:prstGeom>
          <a:noFill/>
        </p:spPr>
        <p:txBody>
          <a:bodyPr wrap="none" rtlCol="0">
            <a:spAutoFit/>
          </a:bodyPr>
          <a:lstStyle/>
          <a:p>
            <a:r>
              <a:rPr lang="fr-FR" sz="4000" dirty="0"/>
              <a:t>1. Contexte socio-économique</a:t>
            </a:r>
          </a:p>
        </p:txBody>
      </p:sp>
      <p:sp>
        <p:nvSpPr>
          <p:cNvPr id="7" name="ZoneTexte 6">
            <a:extLst>
              <a:ext uri="{FF2B5EF4-FFF2-40B4-BE49-F238E27FC236}">
                <a16:creationId xmlns:a16="http://schemas.microsoft.com/office/drawing/2014/main" id="{72BDCE41-F043-FF48-A46C-552BDD93080F}"/>
              </a:ext>
            </a:extLst>
          </p:cNvPr>
          <p:cNvSpPr txBox="1"/>
          <p:nvPr/>
        </p:nvSpPr>
        <p:spPr>
          <a:xfrm>
            <a:off x="800100" y="1800402"/>
            <a:ext cx="10787063" cy="4524315"/>
          </a:xfrm>
          <a:prstGeom prst="rect">
            <a:avLst/>
          </a:prstGeom>
          <a:noFill/>
        </p:spPr>
        <p:txBody>
          <a:bodyPr wrap="square" rtlCol="0">
            <a:spAutoFit/>
          </a:bodyPr>
          <a:lstStyle/>
          <a:p>
            <a:r>
              <a:rPr lang="fr-FR" sz="3200" b="1" dirty="0"/>
              <a:t>Marché visé </a:t>
            </a:r>
            <a:r>
              <a:rPr lang="fr-FR" sz="3200" dirty="0"/>
              <a:t> </a:t>
            </a:r>
          </a:p>
          <a:p>
            <a:endParaRPr lang="fr-FR" sz="3200" dirty="0"/>
          </a:p>
          <a:p>
            <a:pPr marL="457200" indent="-457200">
              <a:buFontTx/>
              <a:buChar char="-"/>
            </a:pPr>
            <a:r>
              <a:rPr lang="fr-FR" sz="3200" dirty="0"/>
              <a:t>quelle </a:t>
            </a:r>
            <a:r>
              <a:rPr lang="fr-FR" sz="3200" b="1" dirty="0"/>
              <a:t>demande sociétale </a:t>
            </a:r>
            <a:r>
              <a:rPr lang="fr-FR" sz="3200" dirty="0"/>
              <a:t>correspond l’activité de votre structure d’accueil ? </a:t>
            </a:r>
          </a:p>
          <a:p>
            <a:pPr marL="457200" indent="-457200">
              <a:buFontTx/>
              <a:buChar char="-"/>
            </a:pPr>
            <a:endParaRPr lang="fr-FR" sz="3200" dirty="0"/>
          </a:p>
          <a:p>
            <a:pPr marL="457200" indent="-457200">
              <a:buFontTx/>
              <a:buChar char="-"/>
            </a:pPr>
            <a:r>
              <a:rPr lang="fr-FR" sz="3200" dirty="0"/>
              <a:t>quel </a:t>
            </a:r>
            <a:r>
              <a:rPr lang="fr-FR" sz="3200" b="1" dirty="0"/>
              <a:t>secteur géographique </a:t>
            </a:r>
            <a:r>
              <a:rPr lang="fr-FR" sz="3200" dirty="0"/>
              <a:t>(local, régional, national, européen, international) ? </a:t>
            </a:r>
          </a:p>
          <a:p>
            <a:pPr marL="457200" indent="-457200">
              <a:buFontTx/>
              <a:buChar char="-"/>
            </a:pPr>
            <a:endParaRPr lang="fr-FR" sz="3200" dirty="0"/>
          </a:p>
          <a:p>
            <a:pPr marL="457200" indent="-457200">
              <a:buFontTx/>
              <a:buChar char="-"/>
            </a:pPr>
            <a:r>
              <a:rPr lang="fr-FR" sz="3200" dirty="0"/>
              <a:t>quels </a:t>
            </a:r>
            <a:r>
              <a:rPr lang="fr-FR" sz="3200" b="1" dirty="0"/>
              <a:t>publics</a:t>
            </a:r>
            <a:r>
              <a:rPr lang="fr-FR" sz="3200" dirty="0"/>
              <a:t> visés ?</a:t>
            </a:r>
          </a:p>
        </p:txBody>
      </p:sp>
    </p:spTree>
    <p:extLst>
      <p:ext uri="{BB962C8B-B14F-4D97-AF65-F5344CB8AC3E}">
        <p14:creationId xmlns:p14="http://schemas.microsoft.com/office/powerpoint/2010/main" val="2761083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40000"/>
          </a:schemeClr>
        </a:solidFill>
        <a:effectLst/>
      </p:bgPr>
    </p:bg>
    <p:spTree>
      <p:nvGrpSpPr>
        <p:cNvPr id="1" name=""/>
        <p:cNvGrpSpPr/>
        <p:nvPr/>
      </p:nvGrpSpPr>
      <p:grpSpPr>
        <a:xfrm>
          <a:off x="0" y="0"/>
          <a:ext cx="0" cy="0"/>
          <a:chOff x="0" y="0"/>
          <a:chExt cx="0" cy="0"/>
        </a:xfrm>
      </p:grpSpPr>
      <p:cxnSp>
        <p:nvCxnSpPr>
          <p:cNvPr id="2" name="Connecteur droit 1">
            <a:extLst>
              <a:ext uri="{FF2B5EF4-FFF2-40B4-BE49-F238E27FC236}">
                <a16:creationId xmlns:a16="http://schemas.microsoft.com/office/drawing/2014/main" id="{370A211E-E5FB-6944-B46F-A823549DFA7F}"/>
              </a:ext>
            </a:extLst>
          </p:cNvPr>
          <p:cNvCxnSpPr>
            <a:cxnSpLocks/>
          </p:cNvCxnSpPr>
          <p:nvPr/>
        </p:nvCxnSpPr>
        <p:spPr>
          <a:xfrm>
            <a:off x="71422" y="0"/>
            <a:ext cx="0" cy="6858000"/>
          </a:xfrm>
          <a:prstGeom prst="line">
            <a:avLst/>
          </a:prstGeom>
          <a:ln w="1428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cxnSp>
        <p:nvCxnSpPr>
          <p:cNvPr id="3" name="Connecteur droit 2">
            <a:extLst>
              <a:ext uri="{FF2B5EF4-FFF2-40B4-BE49-F238E27FC236}">
                <a16:creationId xmlns:a16="http://schemas.microsoft.com/office/drawing/2014/main" id="{E2783B90-91A4-AC4C-A55B-7DCFF10C448E}"/>
              </a:ext>
            </a:extLst>
          </p:cNvPr>
          <p:cNvCxnSpPr>
            <a:cxnSpLocks/>
          </p:cNvCxnSpPr>
          <p:nvPr/>
        </p:nvCxnSpPr>
        <p:spPr>
          <a:xfrm flipH="1">
            <a:off x="0" y="125912"/>
            <a:ext cx="12192000" cy="0"/>
          </a:xfrm>
          <a:prstGeom prst="line">
            <a:avLst/>
          </a:prstGeom>
          <a:ln w="257175">
            <a:solidFill>
              <a:schemeClr val="accent2">
                <a:lumMod val="60000"/>
                <a:lumOff val="40000"/>
                <a:alpha val="22000"/>
              </a:schemeClr>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EE3C1786-AF5F-2142-9B9C-0B514098850B}"/>
              </a:ext>
            </a:extLst>
          </p:cNvPr>
          <p:cNvSpPr txBox="1"/>
          <p:nvPr/>
        </p:nvSpPr>
        <p:spPr>
          <a:xfrm>
            <a:off x="281848" y="464377"/>
            <a:ext cx="6504666" cy="707886"/>
          </a:xfrm>
          <a:prstGeom prst="rect">
            <a:avLst/>
          </a:prstGeom>
          <a:noFill/>
        </p:spPr>
        <p:txBody>
          <a:bodyPr wrap="none" rtlCol="0">
            <a:spAutoFit/>
          </a:bodyPr>
          <a:lstStyle/>
          <a:p>
            <a:r>
              <a:rPr lang="fr-FR" sz="4000" dirty="0"/>
              <a:t>1. Contexte socio-économique</a:t>
            </a:r>
          </a:p>
        </p:txBody>
      </p:sp>
      <p:sp>
        <p:nvSpPr>
          <p:cNvPr id="7" name="ZoneTexte 6">
            <a:extLst>
              <a:ext uri="{FF2B5EF4-FFF2-40B4-BE49-F238E27FC236}">
                <a16:creationId xmlns:a16="http://schemas.microsoft.com/office/drawing/2014/main" id="{72BDCE41-F043-FF48-A46C-552BDD93080F}"/>
              </a:ext>
            </a:extLst>
          </p:cNvPr>
          <p:cNvSpPr txBox="1"/>
          <p:nvPr/>
        </p:nvSpPr>
        <p:spPr>
          <a:xfrm>
            <a:off x="800100" y="1800402"/>
            <a:ext cx="10787063" cy="3539430"/>
          </a:xfrm>
          <a:prstGeom prst="rect">
            <a:avLst/>
          </a:prstGeom>
          <a:noFill/>
        </p:spPr>
        <p:txBody>
          <a:bodyPr wrap="square" rtlCol="0">
            <a:spAutoFit/>
          </a:bodyPr>
          <a:lstStyle/>
          <a:p>
            <a:r>
              <a:rPr lang="fr-FR" sz="3200" b="1" dirty="0"/>
              <a:t>Contexte local </a:t>
            </a:r>
            <a:r>
              <a:rPr lang="fr-FR" sz="3200" dirty="0"/>
              <a:t>(et/ou régional) </a:t>
            </a:r>
          </a:p>
          <a:p>
            <a:endParaRPr lang="fr-FR" sz="3200" dirty="0"/>
          </a:p>
          <a:p>
            <a:pPr marL="457200" indent="-457200">
              <a:buFontTx/>
              <a:buChar char="-"/>
            </a:pPr>
            <a:r>
              <a:rPr lang="fr-FR" sz="3200" dirty="0"/>
              <a:t>Comment se situe votre structure dans </a:t>
            </a:r>
            <a:r>
              <a:rPr lang="fr-FR" sz="3200" b="1" dirty="0"/>
              <a:t>le contexte local</a:t>
            </a:r>
            <a:r>
              <a:rPr lang="fr-FR" sz="3200" dirty="0"/>
              <a:t> ? (concurrence ? innovation ?). </a:t>
            </a:r>
          </a:p>
          <a:p>
            <a:pPr marL="457200" indent="-457200">
              <a:buFontTx/>
              <a:buChar char="-"/>
            </a:pPr>
            <a:endParaRPr lang="fr-FR" sz="3200" dirty="0"/>
          </a:p>
          <a:p>
            <a:pPr marL="457200" indent="-457200">
              <a:buFontTx/>
              <a:buChar char="-"/>
            </a:pPr>
            <a:r>
              <a:rPr lang="fr-FR" sz="3200" dirty="0"/>
              <a:t>Quelles sont les </a:t>
            </a:r>
            <a:r>
              <a:rPr lang="fr-FR" sz="3200" b="1" dirty="0"/>
              <a:t>retombées locales</a:t>
            </a:r>
            <a:r>
              <a:rPr lang="fr-FR" sz="3200" dirty="0"/>
              <a:t> (emplois créés ? richesse intellectuelle ? brevets ?) </a:t>
            </a:r>
          </a:p>
        </p:txBody>
      </p:sp>
    </p:spTree>
    <p:extLst>
      <p:ext uri="{BB962C8B-B14F-4D97-AF65-F5344CB8AC3E}">
        <p14:creationId xmlns:p14="http://schemas.microsoft.com/office/powerpoint/2010/main" val="279072733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534</Words>
  <Application>Microsoft Macintosh PowerPoint</Application>
  <PresentationFormat>Grand écran</PresentationFormat>
  <Paragraphs>127</Paragraphs>
  <Slides>15</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Arial</vt:lpstr>
      <vt:lpstr>Calibri</vt:lpstr>
      <vt:lpstr>Calibri Light</vt:lpstr>
      <vt:lpstr>Wingdings</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Utilisateur Microsoft Office</dc:creator>
  <cp:lastModifiedBy>Utilisateur Microsoft Office</cp:lastModifiedBy>
  <cp:revision>25</cp:revision>
  <dcterms:created xsi:type="dcterms:W3CDTF">2018-06-29T14:43:30Z</dcterms:created>
  <dcterms:modified xsi:type="dcterms:W3CDTF">2018-09-11T18:11:58Z</dcterms:modified>
</cp:coreProperties>
</file>

<file path=docProps/thumbnail.jpeg>
</file>